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7" r:id="rId3"/>
    <p:sldId id="263" r:id="rId4"/>
    <p:sldId id="271" r:id="rId5"/>
    <p:sldId id="272" r:id="rId6"/>
    <p:sldId id="266" r:id="rId7"/>
    <p:sldId id="257" r:id="rId8"/>
    <p:sldId id="270" r:id="rId9"/>
    <p:sldId id="273" r:id="rId10"/>
    <p:sldId id="279" r:id="rId11"/>
    <p:sldId id="259" r:id="rId12"/>
    <p:sldId id="260" r:id="rId13"/>
    <p:sldId id="275" r:id="rId14"/>
    <p:sldId id="274" r:id="rId15"/>
    <p:sldId id="276" r:id="rId16"/>
    <p:sldId id="280" r:id="rId17"/>
    <p:sldId id="281" r:id="rId18"/>
    <p:sldId id="282" r:id="rId19"/>
    <p:sldId id="277" r:id="rId20"/>
    <p:sldId id="283" r:id="rId21"/>
    <p:sldId id="284" r:id="rId22"/>
    <p:sldId id="287" r:id="rId23"/>
    <p:sldId id="288" r:id="rId24"/>
    <p:sldId id="289" r:id="rId25"/>
    <p:sldId id="292" r:id="rId26"/>
    <p:sldId id="285" r:id="rId27"/>
    <p:sldId id="286" r:id="rId28"/>
    <p:sldId id="290" r:id="rId29"/>
    <p:sldId id="293" r:id="rId30"/>
    <p:sldId id="29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94588" autoAdjust="0"/>
  </p:normalViewPr>
  <p:slideViewPr>
    <p:cSldViewPr>
      <p:cViewPr>
        <p:scale>
          <a:sx n="80" d="100"/>
          <a:sy n="80" d="100"/>
        </p:scale>
        <p:origin x="-221" y="-5"/>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2067D-DBCA-4CFA-9BD3-D9A9BBB2B699}" type="datetimeFigureOut">
              <a:rPr lang="en-US" smtClean="0"/>
              <a:pPr/>
              <a:t>4/3/2016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36160-00F0-4A92-9875-7E146527E70D}" type="slidenum">
              <a:rPr lang="en-US" smtClean="0"/>
              <a:pPr/>
              <a:t>‹#›</a:t>
            </a:fld>
            <a:endParaRPr lang="en-US"/>
          </a:p>
        </p:txBody>
      </p:sp>
    </p:spTree>
    <p:extLst>
      <p:ext uri="{BB962C8B-B14F-4D97-AF65-F5344CB8AC3E}">
        <p14:creationId xmlns="" xmlns:p14="http://schemas.microsoft.com/office/powerpoint/2010/main" val="40459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36160-00F0-4A92-9875-7E146527E70D}" type="slidenum">
              <a:rPr lang="en-US" smtClean="0"/>
              <a:pPr/>
              <a:t>20</a:t>
            </a:fld>
            <a:endParaRPr lang="en-US"/>
          </a:p>
        </p:txBody>
      </p:sp>
    </p:spTree>
    <p:extLst>
      <p:ext uri="{BB962C8B-B14F-4D97-AF65-F5344CB8AC3E}">
        <p14:creationId xmlns="" xmlns:p14="http://schemas.microsoft.com/office/powerpoint/2010/main" val="202954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C20C0-CACF-4F29-8867-1C56AE909214}"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408290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C20C0-CACF-4F29-8867-1C56AE909214}"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79198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C20C0-CACF-4F29-8867-1C56AE909214}"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175593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C20C0-CACF-4F29-8867-1C56AE909214}"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348234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C20C0-CACF-4F29-8867-1C56AE909214}"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172868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C20C0-CACF-4F29-8867-1C56AE909214}"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404591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C20C0-CACF-4F29-8867-1C56AE909214}" type="datetimeFigureOut">
              <a:rPr lang="en-US" smtClean="0"/>
              <a:pPr/>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109800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C20C0-CACF-4F29-8867-1C56AE909214}" type="datetimeFigureOut">
              <a:rPr lang="en-US" smtClean="0"/>
              <a:pPr/>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95056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C20C0-CACF-4F29-8867-1C56AE909214}" type="datetimeFigureOut">
              <a:rPr lang="en-US" smtClean="0"/>
              <a:pPr/>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64114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C20C0-CACF-4F29-8867-1C56AE909214}"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406864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C20C0-CACF-4F29-8867-1C56AE909214}"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34002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C20C0-CACF-4F29-8867-1C56AE909214}" type="datetimeFigureOut">
              <a:rPr lang="en-US" smtClean="0"/>
              <a:pPr/>
              <a:t>4/3/2016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967A5-3E45-4ACC-9FDE-AFE2D614E637}" type="slidenum">
              <a:rPr lang="en-US" smtClean="0"/>
              <a:pPr/>
              <a:t>‹#›</a:t>
            </a:fld>
            <a:endParaRPr lang="en-US"/>
          </a:p>
        </p:txBody>
      </p:sp>
    </p:spTree>
    <p:extLst>
      <p:ext uri="{BB962C8B-B14F-4D97-AF65-F5344CB8AC3E}">
        <p14:creationId xmlns="" xmlns:p14="http://schemas.microsoft.com/office/powerpoint/2010/main" val="356202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831975"/>
          </a:xfrm>
        </p:spPr>
        <p:txBody>
          <a:bodyPr>
            <a:normAutofit/>
          </a:bodyPr>
          <a:lstStyle/>
          <a:p>
            <a:r>
              <a:rPr lang="en-US" sz="3100" b="1" dirty="0" smtClean="0">
                <a:solidFill>
                  <a:srgbClr val="FF0000"/>
                </a:solidFill>
              </a:rPr>
              <a:t>THE LIMITS OF NATIONALISM: POLITICAL IDENTITY IN NEPAL AND THE BRITISH ISLES</a:t>
            </a:r>
            <a:r>
              <a:rPr lang="en-GB" dirty="0" smtClean="0"/>
              <a:t/>
            </a:r>
            <a:br>
              <a:rPr lang="en-GB" dirty="0" smtClean="0"/>
            </a:br>
            <a:r>
              <a:rPr lang="en-US" sz="2800" b="1" dirty="0" smtClean="0">
                <a:solidFill>
                  <a:schemeClr val="tx2"/>
                </a:solidFill>
              </a:rPr>
              <a:t>John </a:t>
            </a:r>
            <a:r>
              <a:rPr lang="en-US" sz="2800" b="1" dirty="0" err="1" smtClean="0">
                <a:solidFill>
                  <a:schemeClr val="tx2"/>
                </a:solidFill>
              </a:rPr>
              <a:t>Whelpton</a:t>
            </a:r>
            <a:r>
              <a:rPr lang="en-US" sz="2800" b="1" dirty="0" smtClean="0">
                <a:solidFill>
                  <a:schemeClr val="tx2"/>
                </a:solidFill>
              </a:rPr>
              <a:t>             BNAC Lecture, 23/3/16</a:t>
            </a:r>
            <a:endParaRPr lang="en-US" sz="2800" b="1" dirty="0">
              <a:solidFill>
                <a:schemeClr val="tx2"/>
              </a:solidFill>
            </a:endParaRPr>
          </a:p>
        </p:txBody>
      </p:sp>
      <p:sp>
        <p:nvSpPr>
          <p:cNvPr id="3" name="Subtitle 2"/>
          <p:cNvSpPr>
            <a:spLocks noGrp="1"/>
          </p:cNvSpPr>
          <p:nvPr>
            <p:ph type="subTitle" idx="1"/>
          </p:nvPr>
        </p:nvSpPr>
        <p:spPr/>
        <p:txBody>
          <a:bodyPr/>
          <a:lstStyle/>
          <a:p>
            <a:endParaRPr lang="en-US" dirty="0"/>
          </a:p>
        </p:txBody>
      </p:sp>
      <p:pic>
        <p:nvPicPr>
          <p:cNvPr id="4" name="Picture 2" descr="http://i.imgur.com/LQxOZfP.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0" y="2362200"/>
            <a:ext cx="3131573" cy="373379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NEPALII.jpg"/>
          <p:cNvPicPr>
            <a:picLocks noChangeAspect="1"/>
          </p:cNvPicPr>
          <p:nvPr/>
        </p:nvPicPr>
        <p:blipFill>
          <a:blip r:embed="rId3" cstate="print"/>
          <a:stretch>
            <a:fillRect/>
          </a:stretch>
        </p:blipFill>
        <p:spPr>
          <a:xfrm>
            <a:off x="0" y="2514600"/>
            <a:ext cx="5205984" cy="3364992"/>
          </a:xfrm>
          <a:prstGeom prst="rect">
            <a:avLst/>
          </a:prstGeom>
        </p:spPr>
      </p:pic>
    </p:spTree>
    <p:extLst>
      <p:ext uri="{BB962C8B-B14F-4D97-AF65-F5344CB8AC3E}">
        <p14:creationId xmlns="" xmlns:p14="http://schemas.microsoft.com/office/powerpoint/2010/main" val="342223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PEOPLING OF THE BRITISH ISLES</a:t>
            </a:r>
            <a:endParaRPr lang="en-GB" dirty="0"/>
          </a:p>
        </p:txBody>
      </p:sp>
      <p:sp>
        <p:nvSpPr>
          <p:cNvPr id="3" name="Content Placeholder 2"/>
          <p:cNvSpPr>
            <a:spLocks noGrp="1"/>
          </p:cNvSpPr>
          <p:nvPr>
            <p:ph idx="1"/>
          </p:nvPr>
        </p:nvSpPr>
        <p:spPr>
          <a:xfrm>
            <a:off x="457200" y="1143000"/>
            <a:ext cx="8229600" cy="5486400"/>
          </a:xfrm>
        </p:spPr>
        <p:txBody>
          <a:bodyPr>
            <a:normAutofit fontScale="92500" lnSpcReduction="10000"/>
          </a:bodyPr>
          <a:lstStyle/>
          <a:p>
            <a:r>
              <a:rPr lang="en-US" sz="2000" dirty="0" smtClean="0"/>
              <a:t>Repopulation at the end of the last Ice Age (c.14,000 years ago) by settlers who probably account for  most of the ancestry of present-day </a:t>
            </a:r>
            <a:r>
              <a:rPr lang="en-US" sz="2000" dirty="0" smtClean="0"/>
              <a:t>inhabitants</a:t>
            </a:r>
            <a:endParaRPr lang="en-US" sz="2000" dirty="0" smtClean="0"/>
          </a:p>
          <a:p>
            <a:r>
              <a:rPr lang="en-US" sz="2000" b="1" dirty="0" smtClean="0"/>
              <a:t>Celtic</a:t>
            </a:r>
            <a:r>
              <a:rPr lang="en-US" sz="2000" dirty="0" smtClean="0"/>
              <a:t> (a branch of Indo-European) becomes dominant (1</a:t>
            </a:r>
            <a:r>
              <a:rPr lang="en-US" sz="2000" baseline="30000" dirty="0" smtClean="0"/>
              <a:t>st</a:t>
            </a:r>
            <a:r>
              <a:rPr lang="en-US" sz="2000" dirty="0" smtClean="0"/>
              <a:t> millennium B.C.), probably through earlier population adopting language of incomers</a:t>
            </a:r>
          </a:p>
          <a:p>
            <a:r>
              <a:rPr lang="en-US" sz="2000" dirty="0" smtClean="0"/>
              <a:t>Roman occupation 43-410 A..D – relatively little genetic impact</a:t>
            </a:r>
          </a:p>
          <a:p>
            <a:r>
              <a:rPr lang="en-US" sz="2000" b="1" dirty="0" smtClean="0"/>
              <a:t>Germanic (Anglo-Saxon)</a:t>
            </a:r>
            <a:r>
              <a:rPr lang="en-US" sz="2000" dirty="0" smtClean="0"/>
              <a:t> invasion of Britain (not Ireland) from 5</a:t>
            </a:r>
            <a:r>
              <a:rPr lang="en-US" sz="2000" baseline="30000" dirty="0" smtClean="0"/>
              <a:t>th</a:t>
            </a:r>
            <a:r>
              <a:rPr lang="en-US" sz="2000" dirty="0" smtClean="0"/>
              <a:t> century A,D. onwards – substantial settlement in Eastern England, expansion more by assimilation of natives </a:t>
            </a:r>
            <a:r>
              <a:rPr lang="en-US" sz="2000" dirty="0" smtClean="0"/>
              <a:t>than </a:t>
            </a:r>
            <a:r>
              <a:rPr lang="en-US" sz="2000" dirty="0" err="1" smtClean="0"/>
              <a:t>repalcement</a:t>
            </a:r>
            <a:r>
              <a:rPr lang="en-US" sz="2000" dirty="0" smtClean="0"/>
              <a:t> </a:t>
            </a:r>
            <a:r>
              <a:rPr lang="en-US" sz="2000" dirty="0" smtClean="0"/>
              <a:t>in Western England. Development in England and southern Scotland of English from Germanic dialects, which are Indo-European but very different from Celtic .</a:t>
            </a:r>
          </a:p>
          <a:p>
            <a:r>
              <a:rPr lang="en-US" sz="2000" dirty="0" smtClean="0"/>
              <a:t>Scandinavian (Viking </a:t>
            </a:r>
            <a:r>
              <a:rPr lang="en-US" sz="2000" dirty="0" smtClean="0"/>
              <a:t>/</a:t>
            </a:r>
            <a:r>
              <a:rPr lang="en-US" sz="2000" dirty="0" smtClean="0"/>
              <a:t>Norse/Danish) </a:t>
            </a:r>
            <a:r>
              <a:rPr lang="en-US" sz="2000" dirty="0" smtClean="0"/>
              <a:t>settlement in 9</a:t>
            </a:r>
            <a:r>
              <a:rPr lang="en-US" sz="2000" baseline="30000" dirty="0" smtClean="0"/>
              <a:t>th</a:t>
            </a:r>
            <a:r>
              <a:rPr lang="en-US" sz="2000" dirty="0" smtClean="0"/>
              <a:t> century – assimilated later into Anglo-Saxon society.</a:t>
            </a:r>
          </a:p>
          <a:p>
            <a:r>
              <a:rPr lang="en-US" sz="2000" dirty="0" smtClean="0"/>
              <a:t>Norman Conquest 1066 – imposition of a small French speaking elite which is eventually assimilated into English society but with  the English language  under strong French/Latin influence.</a:t>
            </a:r>
          </a:p>
          <a:p>
            <a:r>
              <a:rPr lang="en-US" sz="2000" dirty="0" smtClean="0"/>
              <a:t>Ireland, the Scottish Highlands, Wales and Cornwall remain Celtic-speaking throughout the Middle Ages.  In Scotland </a:t>
            </a:r>
            <a:r>
              <a:rPr lang="en-US" sz="2000" dirty="0" err="1" smtClean="0"/>
              <a:t>Brythonic</a:t>
            </a:r>
            <a:r>
              <a:rPr lang="en-US" sz="2000" dirty="0" smtClean="0"/>
              <a:t> Celtic replaced in the Highlands by  Gaelic (Irish Celtic) and in the Lowlands by Scots (a dialect of English)</a:t>
            </a:r>
          </a:p>
          <a:p>
            <a:endParaRPr lang="en-US" sz="2000" dirty="0" smtClean="0"/>
          </a:p>
          <a:p>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fontScale="90000"/>
          </a:bodyPr>
          <a:lstStyle/>
          <a:p>
            <a:pPr algn="l"/>
            <a:r>
              <a:rPr lang="en-US" dirty="0" smtClean="0"/>
              <a:t>Germanic migration into Britain in the 5</a:t>
            </a:r>
            <a:r>
              <a:rPr lang="en-US" baseline="30000" dirty="0" smtClean="0"/>
              <a:t>th</a:t>
            </a:r>
            <a:r>
              <a:rPr lang="en-US" dirty="0" smtClean="0"/>
              <a:t>. Century A.D.</a:t>
            </a:r>
            <a:endParaRPr lang="en-US" dirty="0"/>
          </a:p>
        </p:txBody>
      </p:sp>
      <p:sp>
        <p:nvSpPr>
          <p:cNvPr id="3" name="Content Placeholder 2"/>
          <p:cNvSpPr>
            <a:spLocks noGrp="1"/>
          </p:cNvSpPr>
          <p:nvPr>
            <p:ph idx="1"/>
          </p:nvPr>
        </p:nvSpPr>
        <p:spPr>
          <a:xfrm>
            <a:off x="381000" y="609600"/>
            <a:ext cx="8229600" cy="4525963"/>
          </a:xfrm>
        </p:spPr>
        <p:txBody>
          <a:bodyPr/>
          <a:lstStyle/>
          <a:p>
            <a:endParaRPr lang="en-US" dirty="0"/>
          </a:p>
        </p:txBody>
      </p:sp>
      <p:pic>
        <p:nvPicPr>
          <p:cNvPr id="1026" name="Content Placeholder 4" descr="anglosaxon invasions.jpg"/>
          <p:cNvPicPr>
            <a:picLocks noGrp="1"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381000"/>
            <a:ext cx="7349532" cy="4644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19500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2800" b="1" dirty="0"/>
              <a:t>STATE AND NATION IN THE BRITISH ISLES – TIMELINE</a:t>
            </a:r>
            <a:endParaRPr lang="en-US" sz="2800" dirty="0"/>
          </a:p>
        </p:txBody>
      </p:sp>
      <p:sp>
        <p:nvSpPr>
          <p:cNvPr id="3" name="Content Placeholder 2"/>
          <p:cNvSpPr>
            <a:spLocks noGrp="1"/>
          </p:cNvSpPr>
          <p:nvPr>
            <p:ph idx="1"/>
          </p:nvPr>
        </p:nvSpPr>
        <p:spPr>
          <a:xfrm>
            <a:off x="457200" y="1295400"/>
            <a:ext cx="8229600" cy="5257800"/>
          </a:xfrm>
        </p:spPr>
        <p:txBody>
          <a:bodyPr>
            <a:normAutofit fontScale="55000" lnSpcReduction="20000"/>
          </a:bodyPr>
          <a:lstStyle/>
          <a:p>
            <a:r>
              <a:rPr lang="en-US" b="1" dirty="0"/>
              <a:t>4</a:t>
            </a:r>
            <a:r>
              <a:rPr lang="en-US" b="1" baseline="30000" dirty="0"/>
              <a:t>th</a:t>
            </a:r>
            <a:r>
              <a:rPr lang="en-US" b="1" dirty="0"/>
              <a:t>-6</a:t>
            </a:r>
            <a:r>
              <a:rPr lang="en-US" b="1" baseline="30000" dirty="0"/>
              <a:t>th</a:t>
            </a:r>
            <a:r>
              <a:rPr lang="en-US" b="1" dirty="0"/>
              <a:t> cent.		</a:t>
            </a:r>
            <a:r>
              <a:rPr lang="en-US" dirty="0"/>
              <a:t>Anglo-Saxon settlement</a:t>
            </a:r>
          </a:p>
          <a:p>
            <a:r>
              <a:rPr lang="en-US" b="1" dirty="0"/>
              <a:t>878</a:t>
            </a:r>
            <a:r>
              <a:rPr lang="en-US" dirty="0"/>
              <a:t>			Alfred defeats the Danes at </a:t>
            </a:r>
            <a:r>
              <a:rPr lang="en-US" dirty="0" err="1" smtClean="0"/>
              <a:t>Edington</a:t>
            </a:r>
            <a:endParaRPr lang="en-US" dirty="0" smtClean="0"/>
          </a:p>
          <a:p>
            <a:r>
              <a:rPr lang="en-US" b="1" dirty="0" smtClean="0"/>
              <a:t>9</a:t>
            </a:r>
            <a:r>
              <a:rPr lang="en-US" b="1" baseline="30000" dirty="0" smtClean="0"/>
              <a:t>th</a:t>
            </a:r>
            <a:r>
              <a:rPr lang="en-US" b="1" dirty="0" smtClean="0"/>
              <a:t> cent.</a:t>
            </a:r>
            <a:r>
              <a:rPr lang="en-US" dirty="0" smtClean="0"/>
              <a:t>		Union of Scottish and </a:t>
            </a:r>
            <a:r>
              <a:rPr lang="en-US" dirty="0" err="1" smtClean="0"/>
              <a:t>Pictish</a:t>
            </a:r>
            <a:r>
              <a:rPr lang="en-US" dirty="0" smtClean="0"/>
              <a:t> thrones</a:t>
            </a:r>
            <a:endParaRPr lang="en-US" dirty="0"/>
          </a:p>
          <a:p>
            <a:r>
              <a:rPr lang="en-US" b="1" dirty="0"/>
              <a:t>10</a:t>
            </a:r>
            <a:r>
              <a:rPr lang="en-US" b="1" baseline="30000" dirty="0"/>
              <a:t>th</a:t>
            </a:r>
            <a:r>
              <a:rPr lang="en-US" b="1" dirty="0"/>
              <a:t>.cent.</a:t>
            </a:r>
            <a:r>
              <a:rPr lang="en-US" dirty="0"/>
              <a:t>		Conquest of the Danelaw</a:t>
            </a:r>
          </a:p>
          <a:p>
            <a:r>
              <a:rPr lang="en-US" b="1" dirty="0"/>
              <a:t>1066</a:t>
            </a:r>
            <a:r>
              <a:rPr lang="en-US" dirty="0"/>
              <a:t>			Norman Conquest</a:t>
            </a:r>
          </a:p>
          <a:p>
            <a:r>
              <a:rPr lang="en-US" b="1" dirty="0"/>
              <a:t>1282-3</a:t>
            </a:r>
            <a:r>
              <a:rPr lang="en-US" dirty="0"/>
              <a:t>		English conquest of Wales</a:t>
            </a:r>
          </a:p>
          <a:p>
            <a:r>
              <a:rPr lang="en-US" b="1" dirty="0"/>
              <a:t>1314</a:t>
            </a:r>
            <a:r>
              <a:rPr lang="en-US" dirty="0"/>
              <a:t>			Battle of Bannockburn secures Scottish </a:t>
            </a:r>
            <a:r>
              <a:rPr lang="en-US" dirty="0" smtClean="0"/>
              <a:t>independence</a:t>
            </a:r>
            <a:endParaRPr lang="en-US" dirty="0"/>
          </a:p>
          <a:p>
            <a:r>
              <a:rPr lang="en-US" b="1" dirty="0"/>
              <a:t>1320			</a:t>
            </a:r>
            <a:r>
              <a:rPr lang="en-US" dirty="0"/>
              <a:t>Declaration of </a:t>
            </a:r>
            <a:r>
              <a:rPr lang="en-US" dirty="0" err="1"/>
              <a:t>Arbroath</a:t>
            </a:r>
            <a:endParaRPr lang="en-US" dirty="0"/>
          </a:p>
          <a:p>
            <a:r>
              <a:rPr lang="en-US" b="1" dirty="0"/>
              <a:t>1603			</a:t>
            </a:r>
            <a:r>
              <a:rPr lang="en-US" dirty="0"/>
              <a:t>Union of English and Scottish thrones – unofficial use of</a:t>
            </a:r>
          </a:p>
          <a:p>
            <a:r>
              <a:rPr lang="en-US" dirty="0"/>
              <a:t>			</a:t>
            </a:r>
            <a:r>
              <a:rPr lang="en-US" dirty="0" smtClean="0"/>
              <a:t>   the </a:t>
            </a:r>
            <a:r>
              <a:rPr lang="en-US" dirty="0"/>
              <a:t>name `Great Britain’</a:t>
            </a:r>
          </a:p>
          <a:p>
            <a:r>
              <a:rPr lang="en-US" b="1" dirty="0"/>
              <a:t>1707</a:t>
            </a:r>
            <a:r>
              <a:rPr lang="en-US" dirty="0"/>
              <a:t>			Act of Union between England and Scotland</a:t>
            </a:r>
          </a:p>
          <a:p>
            <a:r>
              <a:rPr lang="en-US" b="1" dirty="0"/>
              <a:t>1801			</a:t>
            </a:r>
            <a:r>
              <a:rPr lang="en-US" dirty="0"/>
              <a:t>Act of Union between Great Britain and Ireland</a:t>
            </a:r>
          </a:p>
          <a:p>
            <a:r>
              <a:rPr lang="en-US" b="1" dirty="0"/>
              <a:t>1920			</a:t>
            </a:r>
            <a:r>
              <a:rPr lang="en-US" dirty="0"/>
              <a:t>Partition of Ireland</a:t>
            </a:r>
          </a:p>
          <a:p>
            <a:r>
              <a:rPr lang="en-US" b="1" dirty="0"/>
              <a:t>1922	</a:t>
            </a:r>
            <a:r>
              <a:rPr lang="en-US" dirty="0"/>
              <a:t>		Recognition of independence of the Irish Free </a:t>
            </a:r>
            <a:r>
              <a:rPr lang="en-US" dirty="0" smtClean="0"/>
              <a:t>State, 			   nominally under British Crown  </a:t>
            </a:r>
          </a:p>
          <a:p>
            <a:r>
              <a:rPr lang="en-US" b="1" dirty="0" smtClean="0"/>
              <a:t>1948	</a:t>
            </a:r>
            <a:r>
              <a:rPr lang="en-US" dirty="0" smtClean="0"/>
              <a:t>		Irish Free State formally declares itself a  republic</a:t>
            </a:r>
            <a:endParaRPr lang="en-US" dirty="0"/>
          </a:p>
          <a:p>
            <a:r>
              <a:rPr lang="en-US" b="1" dirty="0"/>
              <a:t>1998	</a:t>
            </a:r>
            <a:r>
              <a:rPr lang="en-US" dirty="0"/>
              <a:t>		Establishment of </a:t>
            </a:r>
            <a:r>
              <a:rPr lang="en-US" dirty="0" smtClean="0"/>
              <a:t> Welsh Assembly</a:t>
            </a:r>
          </a:p>
          <a:p>
            <a:r>
              <a:rPr lang="en-US" b="1" dirty="0" smtClean="0"/>
              <a:t>1999</a:t>
            </a:r>
            <a:r>
              <a:rPr lang="en-US" dirty="0" smtClean="0"/>
              <a:t>			Establishment of Northern Ireland Executive 				  and </a:t>
            </a:r>
            <a:r>
              <a:rPr lang="en-US" dirty="0"/>
              <a:t>of Scottish </a:t>
            </a:r>
            <a:r>
              <a:rPr lang="en-US" dirty="0" smtClean="0"/>
              <a:t>Parliament</a:t>
            </a:r>
            <a:endParaRPr lang="en-US" dirty="0"/>
          </a:p>
          <a:p>
            <a:endParaRPr lang="en-US" dirty="0"/>
          </a:p>
        </p:txBody>
      </p:sp>
    </p:spTree>
    <p:extLst>
      <p:ext uri="{BB962C8B-B14F-4D97-AF65-F5344CB8AC3E}">
        <p14:creationId xmlns="" xmlns:p14="http://schemas.microsoft.com/office/powerpoint/2010/main" val="1342943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PARALLELS (I): LANGUAGE and POPULATION INTERFACES</a:t>
            </a:r>
            <a:endParaRPr lang="en-GB"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sz="1800" dirty="0" smtClean="0"/>
              <a:t>A rough analogy between the dominance of the Germanic English and Indo-Aryan Nepali languages and their speakers over Celtic and Tibeto-Burman languages and people respectively. </a:t>
            </a:r>
          </a:p>
          <a:p>
            <a:r>
              <a:rPr lang="en-US" sz="1800" dirty="0" smtClean="0"/>
              <a:t>Both Britain and Nepal derive their names from the `subaltern’ language group: `Britain’ (Welsh </a:t>
            </a:r>
            <a:r>
              <a:rPr lang="en-US" sz="1800" i="1" dirty="0" err="1" smtClean="0"/>
              <a:t>Prydain</a:t>
            </a:r>
            <a:r>
              <a:rPr lang="en-US" sz="1800" i="1" dirty="0" smtClean="0"/>
              <a:t>)</a:t>
            </a:r>
            <a:r>
              <a:rPr lang="en-US" sz="1800" dirty="0" smtClean="0"/>
              <a:t> probably derives from Welsh </a:t>
            </a:r>
            <a:r>
              <a:rPr lang="en-US" sz="1800" i="1" dirty="0" err="1" smtClean="0"/>
              <a:t>pryd</a:t>
            </a:r>
            <a:r>
              <a:rPr lang="en-US" sz="1800" i="1" dirty="0" smtClean="0"/>
              <a:t> </a:t>
            </a:r>
            <a:r>
              <a:rPr lang="en-US" sz="1800" dirty="0" smtClean="0"/>
              <a:t>(`shape, form), while `Nepal’ most plausibly is composed of the Tibeto-Burman roots </a:t>
            </a:r>
            <a:r>
              <a:rPr lang="en-US" sz="1800" i="1" dirty="0" err="1" smtClean="0"/>
              <a:t>nhet</a:t>
            </a:r>
            <a:r>
              <a:rPr lang="en-US" sz="1800" dirty="0" smtClean="0"/>
              <a:t> (`herd’) and </a:t>
            </a:r>
            <a:r>
              <a:rPr lang="en-US" sz="1800" i="1" dirty="0" smtClean="0"/>
              <a:t>pa</a:t>
            </a:r>
            <a:r>
              <a:rPr lang="en-US" sz="1800" dirty="0" smtClean="0"/>
              <a:t> (`man’)</a:t>
            </a:r>
          </a:p>
          <a:p>
            <a:r>
              <a:rPr lang="en-US" sz="1800" dirty="0" smtClean="0"/>
              <a:t>The linguistic divides do not strictly correspond to genetic ones: English-speakers in the British isles are probably mostly descended from Celtic speakers, </a:t>
            </a:r>
            <a:r>
              <a:rPr lang="en-US" sz="1800" dirty="0" err="1" smtClean="0"/>
              <a:t>Parbatiyas</a:t>
            </a:r>
            <a:r>
              <a:rPr lang="en-US" sz="1800" dirty="0" smtClean="0"/>
              <a:t> less of a continuation of earlier population  but considerable mixing.  Elite intermingling suggested by the </a:t>
            </a:r>
            <a:r>
              <a:rPr lang="en-US" sz="1800" dirty="0" err="1" smtClean="0"/>
              <a:t>Magar</a:t>
            </a:r>
            <a:r>
              <a:rPr lang="en-US" sz="1800" dirty="0" smtClean="0"/>
              <a:t> names in the Shah genealogy and the Celtic ones in that of royal house of </a:t>
            </a:r>
            <a:r>
              <a:rPr lang="en-US" sz="1800" dirty="0" err="1" smtClean="0"/>
              <a:t>Wessex</a:t>
            </a:r>
            <a:r>
              <a:rPr lang="en-US" sz="1800" dirty="0" smtClean="0"/>
              <a:t>. </a:t>
            </a:r>
          </a:p>
          <a:p>
            <a:r>
              <a:rPr lang="en-US" sz="1800" dirty="0" smtClean="0"/>
              <a:t>Evidence for strong hostility at times  - e.g. the discrimination against </a:t>
            </a:r>
            <a:r>
              <a:rPr lang="en-US" sz="1800" i="1" dirty="0" err="1" smtClean="0"/>
              <a:t>weala</a:t>
            </a:r>
            <a:r>
              <a:rPr lang="en-US" sz="1800" i="1" dirty="0" smtClean="0"/>
              <a:t> </a:t>
            </a:r>
            <a:r>
              <a:rPr lang="en-US" sz="1800" dirty="0" smtClean="0"/>
              <a:t>(`foreigner, Welshman’</a:t>
            </a:r>
            <a:r>
              <a:rPr lang="en-US" sz="1800" i="1" dirty="0" smtClean="0"/>
              <a:t>) </a:t>
            </a:r>
            <a:r>
              <a:rPr lang="en-US" sz="1800" dirty="0" smtClean="0"/>
              <a:t>in </a:t>
            </a:r>
            <a:r>
              <a:rPr lang="en-US" sz="1800" dirty="0" smtClean="0"/>
              <a:t>Anglo-Saxon law, the population flight from </a:t>
            </a:r>
            <a:r>
              <a:rPr lang="en-US" sz="1800" dirty="0" err="1" smtClean="0"/>
              <a:t>Jumla</a:t>
            </a:r>
            <a:r>
              <a:rPr lang="en-US" sz="1800" dirty="0" smtClean="0"/>
              <a:t> and the eastern hills.</a:t>
            </a:r>
          </a:p>
          <a:p>
            <a:r>
              <a:rPr lang="en-US" sz="1800" dirty="0" smtClean="0"/>
              <a:t>State role in fostering assimilation: most obvious in modern times </a:t>
            </a:r>
            <a:r>
              <a:rPr lang="en-US" sz="1800" dirty="0" smtClean="0"/>
              <a:t>(e.g. punishment </a:t>
            </a:r>
            <a:r>
              <a:rPr lang="en-US" sz="1800" dirty="0" smtClean="0"/>
              <a:t>of 19</a:t>
            </a:r>
            <a:r>
              <a:rPr lang="en-US" sz="1800" baseline="30000" dirty="0" smtClean="0"/>
              <a:t>th</a:t>
            </a:r>
            <a:r>
              <a:rPr lang="en-US" sz="1800" dirty="0" smtClean="0"/>
              <a:t> century pupils for speaking Welsh, the </a:t>
            </a:r>
            <a:r>
              <a:rPr lang="en-US" sz="1800" dirty="0" err="1" smtClean="0"/>
              <a:t>Panchayat</a:t>
            </a:r>
            <a:r>
              <a:rPr lang="en-US" sz="1800" dirty="0" smtClean="0"/>
              <a:t> language policy) but also earlier – the incentive to escape </a:t>
            </a:r>
            <a:r>
              <a:rPr lang="en-US" sz="1800" i="1" dirty="0" err="1" smtClean="0"/>
              <a:t>weala</a:t>
            </a:r>
            <a:r>
              <a:rPr lang="en-US" sz="1800" i="1" dirty="0" smtClean="0"/>
              <a:t> </a:t>
            </a:r>
            <a:r>
              <a:rPr lang="en-US" sz="1800" dirty="0" err="1" smtClean="0"/>
              <a:t>staus</a:t>
            </a:r>
            <a:r>
              <a:rPr lang="en-US" sz="1800" dirty="0" smtClean="0"/>
              <a:t> in 7</a:t>
            </a:r>
            <a:r>
              <a:rPr lang="en-US" sz="1800" baseline="30000" dirty="0" smtClean="0"/>
              <a:t>th</a:t>
            </a:r>
            <a:r>
              <a:rPr lang="en-US" sz="1800" dirty="0" smtClean="0"/>
              <a:t> century, Scottish parliament’s legislation against the `Irish language</a:t>
            </a:r>
            <a:r>
              <a:rPr lang="en-US" sz="1800" dirty="0" smtClean="0"/>
              <a:t>’ in the 16</a:t>
            </a:r>
            <a:r>
              <a:rPr lang="en-US" sz="1800" baseline="30000" dirty="0" smtClean="0"/>
              <a:t>th</a:t>
            </a:r>
            <a:r>
              <a:rPr lang="en-US" sz="1800" dirty="0" smtClean="0"/>
              <a:t> century,  </a:t>
            </a:r>
            <a:r>
              <a:rPr lang="en-US" sz="1800" dirty="0" smtClean="0"/>
              <a:t>belief by some </a:t>
            </a:r>
            <a:r>
              <a:rPr lang="en-US" sz="1800" dirty="0" err="1" smtClean="0"/>
              <a:t>Magars</a:t>
            </a:r>
            <a:r>
              <a:rPr lang="en-US" sz="1800" dirty="0" smtClean="0"/>
              <a:t> that ancestors told by a </a:t>
            </a:r>
            <a:r>
              <a:rPr lang="en-US" sz="1800" i="1" dirty="0" err="1" smtClean="0"/>
              <a:t>chaubisi</a:t>
            </a:r>
            <a:r>
              <a:rPr lang="en-US" sz="1800" dirty="0" smtClean="0"/>
              <a:t> ruler to switch to Nepali (Hamilton </a:t>
            </a:r>
            <a:r>
              <a:rPr lang="en-US" sz="1800" dirty="0" smtClean="0"/>
              <a:t>at the beginning of the 19</a:t>
            </a:r>
            <a:r>
              <a:rPr lang="en-US" sz="1800" baseline="30000" dirty="0" smtClean="0"/>
              <a:t>th</a:t>
            </a:r>
            <a:r>
              <a:rPr lang="en-US" sz="1800" dirty="0" smtClean="0"/>
              <a:t> century saw </a:t>
            </a:r>
            <a:r>
              <a:rPr lang="en-US" sz="1800" dirty="0" err="1" smtClean="0"/>
              <a:t>Parbatiya</a:t>
            </a:r>
            <a:r>
              <a:rPr lang="en-US" sz="1800" dirty="0" smtClean="0"/>
              <a:t> as `rapidly extinguishing the aboriginal dialects of the mountains’)</a:t>
            </a:r>
            <a:endParaRPr lang="en-US" sz="1800" i="1" dirty="0" smtClean="0"/>
          </a:p>
          <a:p>
            <a:endParaRPr lang="en-US" sz="2000" dirty="0" smtClean="0"/>
          </a:p>
          <a:p>
            <a:endParaRPr lang="en-GB"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PARALLELS (II): EARLY ENGLAND AND NEPAL</a:t>
            </a:r>
            <a:endParaRPr lang="en-GB" dirty="0"/>
          </a:p>
        </p:txBody>
      </p:sp>
      <p:sp>
        <p:nvSpPr>
          <p:cNvPr id="3" name="Content Placeholder 2"/>
          <p:cNvSpPr>
            <a:spLocks noGrp="1"/>
          </p:cNvSpPr>
          <p:nvPr>
            <p:ph idx="1"/>
          </p:nvPr>
        </p:nvSpPr>
        <p:spPr/>
        <p:txBody>
          <a:bodyPr>
            <a:normAutofit fontScale="92500" lnSpcReduction="20000"/>
          </a:bodyPr>
          <a:lstStyle/>
          <a:p>
            <a:r>
              <a:rPr lang="en-US" sz="2000" dirty="0" smtClean="0"/>
              <a:t>10</a:t>
            </a:r>
            <a:r>
              <a:rPr lang="en-US" sz="2000" baseline="30000" dirty="0" smtClean="0"/>
              <a:t>th</a:t>
            </a:r>
            <a:r>
              <a:rPr lang="en-US" sz="2000" dirty="0" smtClean="0"/>
              <a:t> century England and 18</a:t>
            </a:r>
            <a:r>
              <a:rPr lang="en-US" sz="2000" baseline="30000" dirty="0" smtClean="0"/>
              <a:t>th</a:t>
            </a:r>
            <a:r>
              <a:rPr lang="en-US" sz="2000" dirty="0" smtClean="0"/>
              <a:t> century Nepal – unification or mere conquest?</a:t>
            </a:r>
          </a:p>
          <a:p>
            <a:r>
              <a:rPr lang="en-US" sz="2000" dirty="0" smtClean="0"/>
              <a:t>Both the House of </a:t>
            </a:r>
            <a:r>
              <a:rPr lang="en-US" sz="2000" dirty="0" err="1" smtClean="0"/>
              <a:t>Wessex</a:t>
            </a:r>
            <a:r>
              <a:rPr lang="en-US" sz="2000" dirty="0" smtClean="0"/>
              <a:t> and the House of  </a:t>
            </a:r>
            <a:r>
              <a:rPr lang="en-US" sz="2000" dirty="0" err="1" smtClean="0"/>
              <a:t>Gorkha</a:t>
            </a:r>
            <a:r>
              <a:rPr lang="en-US" sz="2000" dirty="0" smtClean="0"/>
              <a:t> relied on military force to bring northern England  (ruled then by the Norsemen as `the </a:t>
            </a:r>
            <a:r>
              <a:rPr lang="en-US" sz="2000" dirty="0" err="1" smtClean="0"/>
              <a:t>Danelaw</a:t>
            </a:r>
            <a:r>
              <a:rPr lang="en-US" sz="2000" dirty="0" smtClean="0"/>
              <a:t>’) and the eastern Himalayas under their respective control.</a:t>
            </a:r>
          </a:p>
          <a:p>
            <a:r>
              <a:rPr lang="en-US" sz="2000" dirty="0" smtClean="0"/>
              <a:t>Both could rely on some pre-existing similarities: </a:t>
            </a:r>
          </a:p>
          <a:p>
            <a:pPr lvl="1"/>
            <a:r>
              <a:rPr lang="en-US" sz="1600" dirty="0" smtClean="0"/>
              <a:t>Close relation between the Anglo-Saxon dialects , prior acceptance of either `Angle’ or `Saxon’ (Welsh `</a:t>
            </a:r>
            <a:r>
              <a:rPr lang="en-US" sz="1600" dirty="0" err="1" smtClean="0"/>
              <a:t>Saes</a:t>
            </a:r>
            <a:r>
              <a:rPr lang="en-US" sz="1600" dirty="0" smtClean="0"/>
              <a:t>’, Scottish Gaelic `Sassenach’) as a common label (Danish settlers initially excluded but their own language was also Germanic); Alfred’s possible coining of  </a:t>
            </a:r>
            <a:r>
              <a:rPr lang="en-US" sz="1600" i="1" dirty="0" err="1" smtClean="0"/>
              <a:t>Angelcynn</a:t>
            </a:r>
            <a:r>
              <a:rPr lang="en-US" sz="1600" dirty="0" smtClean="0"/>
              <a:t>; notion of  </a:t>
            </a:r>
            <a:r>
              <a:rPr lang="en-US" sz="1600" i="1" dirty="0" smtClean="0"/>
              <a:t>ecclesia </a:t>
            </a:r>
            <a:r>
              <a:rPr lang="en-US" sz="1600" i="1" dirty="0" err="1" smtClean="0"/>
              <a:t>anglicana</a:t>
            </a:r>
            <a:r>
              <a:rPr lang="en-US" sz="1600" i="1" dirty="0" smtClean="0"/>
              <a:t> </a:t>
            </a:r>
            <a:r>
              <a:rPr lang="en-US" sz="1600" dirty="0" smtClean="0"/>
              <a:t>and </a:t>
            </a:r>
            <a:r>
              <a:rPr lang="en-US" sz="1600" i="1" dirty="0" smtClean="0"/>
              <a:t>gens </a:t>
            </a:r>
            <a:r>
              <a:rPr lang="en-US" sz="1600" i="1" dirty="0" err="1" smtClean="0"/>
              <a:t>anglicana</a:t>
            </a:r>
            <a:endParaRPr lang="en-US" sz="1600" i="1" dirty="0" smtClean="0"/>
          </a:p>
          <a:p>
            <a:pPr lvl="1"/>
            <a:r>
              <a:rPr lang="en-US" sz="1600" dirty="0" smtClean="0"/>
              <a:t>In  western hills, similarity of </a:t>
            </a:r>
            <a:r>
              <a:rPr lang="en-US" sz="1600" smtClean="0"/>
              <a:t>Parbatiya</a:t>
            </a:r>
            <a:r>
              <a:rPr lang="en-US" sz="1600" dirty="0" smtClean="0"/>
              <a:t> </a:t>
            </a:r>
            <a:r>
              <a:rPr lang="en-US" sz="1600" dirty="0" smtClean="0"/>
              <a:t>dialects ; in hills generally, a common sense of </a:t>
            </a:r>
            <a:r>
              <a:rPr lang="en-US" sz="1600" dirty="0" err="1" smtClean="0"/>
              <a:t>Pahadi</a:t>
            </a:r>
            <a:r>
              <a:rPr lang="en-US" sz="1600" dirty="0" smtClean="0"/>
              <a:t> identity </a:t>
            </a:r>
            <a:r>
              <a:rPr lang="en-US" sz="1600" dirty="0" err="1" smtClean="0"/>
              <a:t>vis</a:t>
            </a:r>
            <a:r>
              <a:rPr lang="en-US" sz="1600" dirty="0" smtClean="0"/>
              <a:t>-s-</a:t>
            </a:r>
            <a:r>
              <a:rPr lang="en-US" sz="1600" dirty="0" err="1" smtClean="0"/>
              <a:t>vis</a:t>
            </a:r>
            <a:r>
              <a:rPr lang="en-US" sz="1600" dirty="0" smtClean="0"/>
              <a:t> the plains; broadly similar form of Hinduism</a:t>
            </a:r>
          </a:p>
          <a:p>
            <a:r>
              <a:rPr lang="en-US" sz="2000" dirty="0" smtClean="0"/>
              <a:t>Both </a:t>
            </a:r>
            <a:r>
              <a:rPr lang="en-US" sz="2000" dirty="0" err="1" smtClean="0"/>
              <a:t>Pritihvi</a:t>
            </a:r>
            <a:r>
              <a:rPr lang="en-US" sz="2000" dirty="0" smtClean="0"/>
              <a:t> </a:t>
            </a:r>
            <a:r>
              <a:rPr lang="en-US" sz="2000" dirty="0" err="1" smtClean="0"/>
              <a:t>Narayan</a:t>
            </a:r>
            <a:r>
              <a:rPr lang="en-US" sz="2000" dirty="0" smtClean="0"/>
              <a:t> and the kings of </a:t>
            </a:r>
            <a:r>
              <a:rPr lang="en-US" sz="2000" dirty="0" err="1" smtClean="0"/>
              <a:t>Wessex</a:t>
            </a:r>
            <a:r>
              <a:rPr lang="en-US" sz="2000" dirty="0" smtClean="0"/>
              <a:t> project themselves as champions of their own religion, Alfred also as a patron of learning</a:t>
            </a:r>
          </a:p>
          <a:p>
            <a:r>
              <a:rPr lang="en-US" sz="2000" dirty="0" smtClean="0"/>
              <a:t>But   in Nepal (especially in east) social divisions starker then in England where Celts by now largely integrated into Anglo-Saxon society.</a:t>
            </a:r>
          </a:p>
          <a:p>
            <a:r>
              <a:rPr lang="en-US" sz="2000" dirty="0" smtClean="0"/>
              <a:t>Claim of </a:t>
            </a:r>
            <a:r>
              <a:rPr lang="en-US" sz="2000" dirty="0" err="1" smtClean="0"/>
              <a:t>defence</a:t>
            </a:r>
            <a:r>
              <a:rPr lang="en-US" sz="2000" dirty="0" smtClean="0"/>
              <a:t> against an alien threat more important for the English case where  Danish conquest was being reversed. The threat of the East India Company not initially important for PNS.</a:t>
            </a:r>
            <a:endParaRPr lang="en-GB"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PARALLELS (III): EARLY SCOTLAND AND NEPAL</a:t>
            </a:r>
            <a:endParaRPr lang="en-GB" dirty="0"/>
          </a:p>
        </p:txBody>
      </p:sp>
      <p:sp>
        <p:nvSpPr>
          <p:cNvPr id="3" name="Content Placeholder 2"/>
          <p:cNvSpPr>
            <a:spLocks noGrp="1"/>
          </p:cNvSpPr>
          <p:nvPr>
            <p:ph idx="1"/>
          </p:nvPr>
        </p:nvSpPr>
        <p:spPr/>
        <p:txBody>
          <a:bodyPr>
            <a:normAutofit fontScale="92500" lnSpcReduction="20000"/>
          </a:bodyPr>
          <a:lstStyle/>
          <a:p>
            <a:r>
              <a:rPr lang="en-US" sz="2800" dirty="0" smtClean="0"/>
              <a:t>The merger of originally very distinct groups </a:t>
            </a:r>
          </a:p>
          <a:p>
            <a:r>
              <a:rPr lang="en-US" sz="2800" dirty="0" smtClean="0"/>
              <a:t>The Highlands/Lowlands and </a:t>
            </a:r>
            <a:r>
              <a:rPr lang="en-US" sz="2800" dirty="0" err="1" smtClean="0"/>
              <a:t>Pahad</a:t>
            </a:r>
            <a:r>
              <a:rPr lang="en-US" sz="2800" dirty="0" smtClean="0"/>
              <a:t>/</a:t>
            </a:r>
            <a:r>
              <a:rPr lang="en-US" sz="2800" dirty="0" err="1" smtClean="0"/>
              <a:t>Madhes</a:t>
            </a:r>
            <a:r>
              <a:rPr lang="en-US" sz="2800" dirty="0" smtClean="0"/>
              <a:t> opposition – but in Scotland it is the Lowlands, culturally similar to England, which are dominant.</a:t>
            </a:r>
          </a:p>
          <a:p>
            <a:r>
              <a:rPr lang="en-US" sz="2800" dirty="0" smtClean="0"/>
              <a:t>The Gaelic/Scots and Tibeto-Burman/Indo-Aryan linguistic contrasts</a:t>
            </a:r>
          </a:p>
          <a:p>
            <a:r>
              <a:rPr lang="en-US" sz="2800" dirty="0" smtClean="0"/>
              <a:t>Early notions of limits to royal power – but in the Scottish case proto-nationalism (with caveats!)rather than dynastic loyalty is to the fore</a:t>
            </a:r>
          </a:p>
          <a:p>
            <a:r>
              <a:rPr lang="en-US" sz="2800" dirty="0" smtClean="0"/>
              <a:t>Defining themselves against their </a:t>
            </a:r>
            <a:r>
              <a:rPr lang="en-US" sz="2800" dirty="0" err="1" smtClean="0"/>
              <a:t>neighbour</a:t>
            </a:r>
            <a:r>
              <a:rPr lang="en-US" sz="2800" dirty="0" smtClean="0"/>
              <a:t> (England, (Ma)</a:t>
            </a:r>
            <a:r>
              <a:rPr lang="en-US" sz="2800" dirty="0" err="1" smtClean="0"/>
              <a:t>dhes</a:t>
            </a:r>
            <a:r>
              <a:rPr lang="en-US" sz="2800" dirty="0" smtClean="0"/>
              <a:t>/India) and making tactical use against it of another, less culturally similar </a:t>
            </a:r>
            <a:r>
              <a:rPr lang="en-US" sz="2800" dirty="0" err="1" smtClean="0"/>
              <a:t>neighbour</a:t>
            </a:r>
            <a:r>
              <a:rPr lang="en-US" sz="2800" dirty="0" smtClean="0"/>
              <a:t> (France, China)</a:t>
            </a:r>
            <a:endParaRPr lang="en-GB"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PEOPLES OF SCOTLAND</a:t>
            </a:r>
            <a:endParaRPr lang="en-GB"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err="1" smtClean="0"/>
              <a:t>Picts</a:t>
            </a:r>
            <a:r>
              <a:rPr lang="en-US" dirty="0" smtClean="0"/>
              <a:t> (probably Celtic but distinct from the main British Celtic population)</a:t>
            </a:r>
          </a:p>
          <a:p>
            <a:r>
              <a:rPr lang="en-US" dirty="0" smtClean="0"/>
              <a:t>The `</a:t>
            </a:r>
            <a:r>
              <a:rPr lang="en-US" dirty="0" err="1" smtClean="0"/>
              <a:t>Strathclyde</a:t>
            </a:r>
            <a:r>
              <a:rPr lang="en-US" dirty="0" smtClean="0"/>
              <a:t> Welsh’ (culturally similar to Britons in the south of the island – later assimilated into other groups))</a:t>
            </a:r>
          </a:p>
          <a:p>
            <a:r>
              <a:rPr lang="en-US" dirty="0" smtClean="0"/>
              <a:t>The Gaels (`Q-Celtic’ incomers from Ireland, become dominant in the islands and Highlands; traditionally supposed to have provided the first king of a united Scotland in the 9</a:t>
            </a:r>
            <a:r>
              <a:rPr lang="en-US" baseline="30000" dirty="0" smtClean="0"/>
              <a:t>th</a:t>
            </a:r>
            <a:r>
              <a:rPr lang="en-US" dirty="0" smtClean="0"/>
              <a:t> century but Kenneth </a:t>
            </a:r>
            <a:r>
              <a:rPr lang="en-US" dirty="0" err="1" smtClean="0"/>
              <a:t>MacAlpin</a:t>
            </a:r>
            <a:r>
              <a:rPr lang="en-US" dirty="0" smtClean="0"/>
              <a:t> may also have had </a:t>
            </a:r>
            <a:r>
              <a:rPr lang="en-US" dirty="0" err="1" smtClean="0"/>
              <a:t>Pictish</a:t>
            </a:r>
            <a:r>
              <a:rPr lang="en-US" dirty="0" smtClean="0"/>
              <a:t> ancestors )</a:t>
            </a:r>
          </a:p>
          <a:p>
            <a:r>
              <a:rPr lang="en-US" dirty="0" smtClean="0"/>
              <a:t>Germanic settlers in the South-East (culturally dominant)</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POWER OF THE KING’S COUNCIL</a:t>
            </a:r>
            <a:endParaRPr lang="en-GB" dirty="0"/>
          </a:p>
        </p:txBody>
      </p:sp>
      <p:sp>
        <p:nvSpPr>
          <p:cNvPr id="3" name="Content Placeholder 2"/>
          <p:cNvSpPr>
            <a:spLocks noGrp="1"/>
          </p:cNvSpPr>
          <p:nvPr>
            <p:ph idx="1"/>
          </p:nvPr>
        </p:nvSpPr>
        <p:spPr/>
        <p:txBody>
          <a:bodyPr>
            <a:normAutofit fontScale="85000" lnSpcReduction="10000"/>
          </a:bodyPr>
          <a:lstStyle/>
          <a:p>
            <a:r>
              <a:rPr lang="en-US" sz="2000" i="1" dirty="0" smtClean="0"/>
              <a:t>...if this prince shall leave these principles and consent that we or our kingdom be subjected to the king and people of England .we will make another king who will defend our liberties.  For so long as there shall but one hundred of us remain alive we will never agree to submit ourselves to the dominion of the English.  For it is not glory, it is not riches, neither is it </a:t>
            </a:r>
            <a:r>
              <a:rPr lang="en-US" sz="2000" i="1" dirty="0" err="1" smtClean="0"/>
              <a:t>honours</a:t>
            </a:r>
            <a:r>
              <a:rPr lang="en-US" sz="2000" i="1" dirty="0" smtClean="0"/>
              <a:t>, but it is liberty alone that we fight and contend for, which no honest man will lose but with his life.‘                                                                                                                                                                                                                                                                          					</a:t>
            </a:r>
            <a:r>
              <a:rPr lang="en-US" sz="2000" dirty="0" smtClean="0"/>
              <a:t>Declaration of </a:t>
            </a:r>
            <a:r>
              <a:rPr lang="en-US" sz="2000" dirty="0" err="1" smtClean="0"/>
              <a:t>Arbroath</a:t>
            </a:r>
            <a:r>
              <a:rPr lang="en-US" sz="2000" dirty="0" smtClean="0"/>
              <a:t>, 1320</a:t>
            </a:r>
          </a:p>
          <a:p>
            <a:endParaRPr lang="en-US" sz="1900" dirty="0" smtClean="0"/>
          </a:p>
          <a:p>
            <a:r>
              <a:rPr lang="en-US" sz="2000" i="1" dirty="0" smtClean="0"/>
              <a:t> The leading members of this body, whether actually employed or not, appear to possess such a high authority in the state, as renders it nearly impossible for the executive government, in whatever hands that might be, to pursue any measures of an important nature, in opposition to their advice.  I have even been assured that the throne of the prince himself would no longer be secure should the principal </a:t>
            </a:r>
            <a:r>
              <a:rPr lang="en-US" sz="2000" i="1" dirty="0" err="1" smtClean="0"/>
              <a:t>thurghurs</a:t>
            </a:r>
            <a:r>
              <a:rPr lang="en-US" sz="2000" i="1" dirty="0" smtClean="0"/>
              <a:t> [an older term for the  principal </a:t>
            </a:r>
            <a:r>
              <a:rPr lang="en-US" sz="2000" dirty="0" err="1" smtClean="0"/>
              <a:t>bharadars</a:t>
            </a:r>
            <a:r>
              <a:rPr lang="en-US" sz="2000" i="1" dirty="0" smtClean="0"/>
              <a:t>] concur in thinking that his general conduct tended to endanger the sovereignty, which they [consider] them­selves bound, as far as rests with them, to transmit unimpaired to the distant posterity of its founder.</a:t>
            </a:r>
          </a:p>
          <a:p>
            <a:pPr>
              <a:buNone/>
            </a:pPr>
            <a:r>
              <a:rPr lang="en-US" sz="2000" i="1" dirty="0" smtClean="0"/>
              <a:t>			</a:t>
            </a:r>
            <a:r>
              <a:rPr lang="en-US" sz="2000" dirty="0" smtClean="0"/>
              <a:t>Kirkpatrick </a:t>
            </a:r>
            <a:r>
              <a:rPr lang="en-US" sz="2000" dirty="0" smtClean="0"/>
              <a:t>on the role of the </a:t>
            </a:r>
            <a:r>
              <a:rPr lang="en-US" sz="2000" i="1" dirty="0" err="1" smtClean="0"/>
              <a:t>bharadari</a:t>
            </a:r>
            <a:r>
              <a:rPr lang="en-US" sz="2000" dirty="0" smtClean="0"/>
              <a:t> as explained to him in 1793</a:t>
            </a:r>
            <a:endParaRPr lang="en-GB" sz="2000" dirty="0" smtClean="0"/>
          </a:p>
          <a:p>
            <a:pPr>
              <a:buNone/>
            </a:pPr>
            <a:r>
              <a:rPr lang="en-US" sz="2000" dirty="0" smtClean="0"/>
              <a:t> </a:t>
            </a:r>
            <a:endParaRPr lang="en-GB" sz="2000" dirty="0" smtClean="0"/>
          </a:p>
          <a:p>
            <a:endParaRPr lang="en-GB" sz="1900" dirty="0" smtClean="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PARALLEL BREAKS DOWN - MERGER WITH ENGLAND</a:t>
            </a:r>
            <a:endParaRPr lang="en-GB" dirty="0"/>
          </a:p>
        </p:txBody>
      </p:sp>
      <p:sp>
        <p:nvSpPr>
          <p:cNvPr id="3" name="Content Placeholder 2"/>
          <p:cNvSpPr>
            <a:spLocks noGrp="1"/>
          </p:cNvSpPr>
          <p:nvPr>
            <p:ph idx="1"/>
          </p:nvPr>
        </p:nvSpPr>
        <p:spPr/>
        <p:txBody>
          <a:bodyPr>
            <a:normAutofit/>
          </a:bodyPr>
          <a:lstStyle/>
          <a:p>
            <a:r>
              <a:rPr lang="en-US" sz="2000" dirty="0" smtClean="0"/>
              <a:t>Pre-union relationship  similar to that between the </a:t>
            </a:r>
            <a:r>
              <a:rPr lang="en-US" sz="2000" dirty="0" err="1" smtClean="0"/>
              <a:t>Newar</a:t>
            </a:r>
            <a:r>
              <a:rPr lang="en-US" sz="2000" dirty="0" smtClean="0"/>
              <a:t> kingdoms of the Kathmandu Valley – both hostility and close kinship.  The Scottish and English kings who fought the Battle of Flodden (1513) were brothers-in-law</a:t>
            </a:r>
          </a:p>
          <a:p>
            <a:r>
              <a:rPr lang="en-US" sz="2000" dirty="0" smtClean="0"/>
              <a:t>Union of thrones (1603) precedes union of countries (1707)</a:t>
            </a:r>
          </a:p>
          <a:p>
            <a:r>
              <a:rPr lang="en-US" sz="2000" dirty="0" smtClean="0"/>
              <a:t>The dominance of the Lowlands reinforced with the failure of the 1745 </a:t>
            </a:r>
            <a:r>
              <a:rPr lang="en-US" sz="2000" dirty="0" err="1" smtClean="0"/>
              <a:t>Jacobite</a:t>
            </a:r>
            <a:r>
              <a:rPr lang="en-US" sz="2000" dirty="0" smtClean="0"/>
              <a:t> rebellion which drew heavily on Highlands support.</a:t>
            </a:r>
          </a:p>
          <a:p>
            <a:r>
              <a:rPr lang="en-US" sz="2000" dirty="0" smtClean="0"/>
              <a:t>A strong sense of Scottish identity, adopting cultural symbols of the </a:t>
            </a:r>
            <a:r>
              <a:rPr lang="en-US" sz="2000" dirty="0" err="1" smtClean="0"/>
              <a:t>marginalised</a:t>
            </a:r>
            <a:r>
              <a:rPr lang="en-US" sz="2000" dirty="0" smtClean="0"/>
              <a:t> highlands (kilt, bagpipes etc.), co-existed with one of British identity through the 18</a:t>
            </a:r>
            <a:r>
              <a:rPr lang="en-US" sz="2000" baseline="30000" dirty="0" smtClean="0"/>
              <a:t>th</a:t>
            </a:r>
            <a:r>
              <a:rPr lang="en-US" sz="2000" dirty="0" smtClean="0"/>
              <a:t> – 20</a:t>
            </a:r>
            <a:r>
              <a:rPr lang="en-US" sz="2000" baseline="30000" dirty="0" smtClean="0"/>
              <a:t>th</a:t>
            </a:r>
            <a:r>
              <a:rPr lang="en-US" sz="2000" dirty="0" smtClean="0"/>
              <a:t> centuries.</a:t>
            </a:r>
          </a:p>
          <a:p>
            <a:r>
              <a:rPr lang="en-US" sz="2000" dirty="0" smtClean="0"/>
              <a:t>Counter-factual Himalayan parallel: a </a:t>
            </a:r>
            <a:r>
              <a:rPr lang="en-US" sz="2000" dirty="0" err="1" smtClean="0"/>
              <a:t>Madhes</a:t>
            </a:r>
            <a:r>
              <a:rPr lang="en-US" sz="2000" dirty="0" smtClean="0"/>
              <a:t>-dominated Nepal is absorbed into India but the </a:t>
            </a:r>
            <a:r>
              <a:rPr lang="en-US" sz="2000" dirty="0" err="1" smtClean="0"/>
              <a:t>Madhesis</a:t>
            </a:r>
            <a:r>
              <a:rPr lang="en-US" sz="2000" dirty="0" smtClean="0"/>
              <a:t> themselves proudly wear the </a:t>
            </a:r>
            <a:r>
              <a:rPr lang="en-US" sz="2000" dirty="0" err="1" smtClean="0"/>
              <a:t>topi</a:t>
            </a:r>
            <a:r>
              <a:rPr lang="en-US" sz="2000" dirty="0" smtClean="0"/>
              <a:t> to preserve a distinct identity from their southern </a:t>
            </a:r>
            <a:r>
              <a:rPr lang="en-US" sz="2000" dirty="0" err="1" smtClean="0"/>
              <a:t>neighbours</a:t>
            </a:r>
            <a:r>
              <a:rPr lang="en-US" sz="2000" dirty="0" smtClean="0"/>
              <a:t>.</a:t>
            </a:r>
            <a:endParaRPr lang="en-GB"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PARALLELS (IV): USES OF THE PAST</a:t>
            </a:r>
            <a:endParaRPr lang="en-GB" dirty="0"/>
          </a:p>
        </p:txBody>
      </p:sp>
      <p:sp>
        <p:nvSpPr>
          <p:cNvPr id="3" name="Content Placeholder 2"/>
          <p:cNvSpPr>
            <a:spLocks noGrp="1"/>
          </p:cNvSpPr>
          <p:nvPr>
            <p:ph idx="1"/>
          </p:nvPr>
        </p:nvSpPr>
        <p:spPr/>
        <p:txBody>
          <a:bodyPr/>
          <a:lstStyle/>
          <a:p>
            <a:endParaRPr lang="en-US" dirty="0" smtClean="0"/>
          </a:p>
          <a:p>
            <a:r>
              <a:rPr lang="en-US" dirty="0" smtClean="0"/>
              <a:t>The Cults of King Alfred and of King </a:t>
            </a:r>
            <a:r>
              <a:rPr lang="en-US" dirty="0" err="1" smtClean="0"/>
              <a:t>Prithvinarayan</a:t>
            </a:r>
            <a:r>
              <a:rPr lang="en-US" dirty="0" smtClean="0"/>
              <a:t> Shah</a:t>
            </a:r>
          </a:p>
          <a:p>
            <a:endParaRPr lang="en-US" dirty="0" smtClean="0"/>
          </a:p>
          <a:p>
            <a:r>
              <a:rPr lang="en-US" dirty="0" smtClean="0"/>
              <a:t>Myths of descent</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ROOTS OF NATIONALISM</a:t>
            </a:r>
            <a:endParaRPr lang="en-GB" dirty="0">
              <a:solidFill>
                <a:schemeClr val="tx2"/>
              </a:solidFill>
            </a:endParaRPr>
          </a:p>
        </p:txBody>
      </p:sp>
      <p:sp>
        <p:nvSpPr>
          <p:cNvPr id="3" name="Content Placeholder 2"/>
          <p:cNvSpPr>
            <a:spLocks noGrp="1"/>
          </p:cNvSpPr>
          <p:nvPr>
            <p:ph idx="1"/>
          </p:nvPr>
        </p:nvSpPr>
        <p:spPr/>
        <p:txBody>
          <a:bodyPr>
            <a:normAutofit fontScale="92500"/>
          </a:bodyPr>
          <a:lstStyle/>
          <a:p>
            <a:r>
              <a:rPr lang="en-US" dirty="0" smtClean="0"/>
              <a:t>"A Nation... is a group of persons united by a common error about their ancestry and a common dislike of their neighbors“ (Karl Deutsch)</a:t>
            </a:r>
          </a:p>
          <a:p>
            <a:r>
              <a:rPr lang="en-US" dirty="0" smtClean="0"/>
              <a:t>“I against my brother, my brother and I against the clan, our clan against the others, the clans together against the world” (Old Somali proverb)</a:t>
            </a:r>
          </a:p>
          <a:p>
            <a:r>
              <a:rPr lang="en-US" dirty="0" smtClean="0"/>
              <a:t>“All the world’s queer save only thee and me, and even </a:t>
            </a:r>
            <a:r>
              <a:rPr lang="en-US" dirty="0" err="1" smtClean="0"/>
              <a:t>thou’s</a:t>
            </a:r>
            <a:r>
              <a:rPr lang="en-US" dirty="0" smtClean="0"/>
              <a:t> a bit odd.” (Old Yorkshire proverb)</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19800"/>
            <a:ext cx="8229600" cy="1143000"/>
          </a:xfrm>
        </p:spPr>
        <p:txBody>
          <a:bodyPr>
            <a:normAutofit/>
          </a:bodyPr>
          <a:lstStyle/>
          <a:p>
            <a:pPr algn="l"/>
            <a:r>
              <a:rPr lang="en-US" sz="2000" dirty="0" smtClean="0"/>
              <a:t> </a:t>
            </a:r>
            <a:r>
              <a:rPr lang="en-US" sz="2000" dirty="0" err="1" smtClean="0"/>
              <a:t>Prithvinarayan</a:t>
            </a:r>
            <a:r>
              <a:rPr lang="en-US" sz="2000" dirty="0" smtClean="0"/>
              <a:t> Shah  of </a:t>
            </a:r>
            <a:r>
              <a:rPr lang="en-US" sz="2000" dirty="0" err="1" smtClean="0"/>
              <a:t>Gorkha</a:t>
            </a:r>
            <a:r>
              <a:rPr lang="en-US" sz="2000" dirty="0" smtClean="0"/>
              <a:t>                                  Alfred of </a:t>
            </a:r>
            <a:r>
              <a:rPr lang="en-US" sz="2000" dirty="0" err="1" smtClean="0"/>
              <a:t>Wessex</a:t>
            </a:r>
            <a:endParaRPr lang="en-US" sz="2000" dirty="0"/>
          </a:p>
        </p:txBody>
      </p:sp>
      <p:pic>
        <p:nvPicPr>
          <p:cNvPr id="2052" name="Picture 4" descr="http://www.spotlightnepal.com/News/AdminSpotlight/Images/Article_image/spotlight-Prithvi%20Narayan%20Shah-jan16-201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6176" y="1"/>
            <a:ext cx="3381474" cy="612267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Content Placeholder 5"/>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4057650" y="-1"/>
            <a:ext cx="4511586" cy="6019801"/>
          </a:xfrm>
        </p:spPr>
      </p:pic>
    </p:spTree>
    <p:extLst>
      <p:ext uri="{BB962C8B-B14F-4D97-AF65-F5344CB8AC3E}">
        <p14:creationId xmlns="" xmlns:p14="http://schemas.microsoft.com/office/powerpoint/2010/main" val="1987313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ALFRED</a:t>
            </a:r>
            <a:endParaRPr lang="en-GB" dirty="0"/>
          </a:p>
        </p:txBody>
      </p:sp>
      <p:sp>
        <p:nvSpPr>
          <p:cNvPr id="3" name="Content Placeholder 2"/>
          <p:cNvSpPr>
            <a:spLocks noGrp="1"/>
          </p:cNvSpPr>
          <p:nvPr>
            <p:ph idx="1"/>
          </p:nvPr>
        </p:nvSpPr>
        <p:spPr/>
        <p:txBody>
          <a:bodyPr>
            <a:normAutofit fontScale="85000" lnSpcReduction="10000"/>
          </a:bodyPr>
          <a:lstStyle/>
          <a:p>
            <a:r>
              <a:rPr lang="en-US" dirty="0" smtClean="0"/>
              <a:t>The  best-remembered Anglo-Saxon ruler – still enjoying a high reputation despite reaction against dynastic history</a:t>
            </a:r>
          </a:p>
          <a:p>
            <a:r>
              <a:rPr lang="en-US" dirty="0" smtClean="0"/>
              <a:t>Promoted as a national icon after the Reformation in the 16</a:t>
            </a:r>
            <a:r>
              <a:rPr lang="en-US" baseline="30000" dirty="0" smtClean="0"/>
              <a:t>th</a:t>
            </a:r>
            <a:r>
              <a:rPr lang="en-US" dirty="0" smtClean="0"/>
              <a:t> century when Protestant England needs to stress its continuity with the Anglo-Saxon church in contrast to a post-Norman conquest institution which was more heavily under papal control.</a:t>
            </a:r>
          </a:p>
          <a:p>
            <a:r>
              <a:rPr lang="en-US" dirty="0" smtClean="0"/>
              <a:t>High point is the Victorian period: enthusiasm for England’s real or supposed Germanic roots and for muscular Christianity</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PRITHVINARAYAN</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A dominating figure till the mid-19</a:t>
            </a:r>
            <a:r>
              <a:rPr lang="en-US" baseline="30000" dirty="0" smtClean="0"/>
              <a:t>th</a:t>
            </a:r>
            <a:r>
              <a:rPr lang="en-US" dirty="0" smtClean="0"/>
              <a:t> century – invoked in the deposition of King </a:t>
            </a:r>
            <a:r>
              <a:rPr lang="en-US" dirty="0" err="1" smtClean="0"/>
              <a:t>Rajendra</a:t>
            </a:r>
            <a:r>
              <a:rPr lang="en-US" dirty="0" smtClean="0"/>
              <a:t> in 1847</a:t>
            </a:r>
          </a:p>
          <a:p>
            <a:r>
              <a:rPr lang="en-US" dirty="0" smtClean="0"/>
              <a:t>Darjeeling revival – Surya </a:t>
            </a:r>
            <a:r>
              <a:rPr lang="en-US" dirty="0" err="1" smtClean="0"/>
              <a:t>Bikram</a:t>
            </a:r>
            <a:r>
              <a:rPr lang="en-US" dirty="0" smtClean="0"/>
              <a:t> </a:t>
            </a:r>
            <a:r>
              <a:rPr lang="en-US" dirty="0" err="1" smtClean="0"/>
              <a:t>Gyawali’s</a:t>
            </a:r>
            <a:r>
              <a:rPr lang="en-US" dirty="0" smtClean="0"/>
              <a:t> biography – staking a </a:t>
            </a:r>
            <a:r>
              <a:rPr lang="en-US" dirty="0" err="1" smtClean="0"/>
              <a:t>Gorkhali</a:t>
            </a:r>
            <a:r>
              <a:rPr lang="en-US" dirty="0" smtClean="0"/>
              <a:t> claim for status in India?</a:t>
            </a:r>
          </a:p>
          <a:p>
            <a:r>
              <a:rPr lang="en-US" dirty="0" smtClean="0"/>
              <a:t>Apotheosis under the restored Shah dynasty</a:t>
            </a:r>
          </a:p>
          <a:p>
            <a:r>
              <a:rPr lang="en-US" dirty="0" smtClean="0"/>
              <a:t>Demotion after the end of the monarchy but now cross-party support for the restoration of </a:t>
            </a:r>
            <a:r>
              <a:rPr lang="en-US" dirty="0" err="1" smtClean="0"/>
              <a:t>Prithvijayanti</a:t>
            </a:r>
            <a:r>
              <a:rPr lang="en-US" dirty="0" smtClean="0"/>
              <a:t> </a:t>
            </a:r>
            <a:r>
              <a:rPr lang="en-US" dirty="0" smtClean="0"/>
              <a:t>(his birthday) as </a:t>
            </a:r>
            <a:r>
              <a:rPr lang="en-US" dirty="0" smtClean="0"/>
              <a:t>a national holiday.</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PRESTIGIOUS ANCESTRY</a:t>
            </a:r>
            <a:endParaRPr lang="en-GB" dirty="0"/>
          </a:p>
        </p:txBody>
      </p:sp>
      <p:sp>
        <p:nvSpPr>
          <p:cNvPr id="3" name="Content Placeholder 2"/>
          <p:cNvSpPr>
            <a:spLocks noGrp="1"/>
          </p:cNvSpPr>
          <p:nvPr>
            <p:ph idx="1"/>
          </p:nvPr>
        </p:nvSpPr>
        <p:spPr/>
        <p:txBody>
          <a:bodyPr>
            <a:normAutofit fontScale="92500" lnSpcReduction="10000"/>
          </a:bodyPr>
          <a:lstStyle/>
          <a:p>
            <a:r>
              <a:rPr lang="en-US" dirty="0" err="1" smtClean="0"/>
              <a:t>Rajputs</a:t>
            </a:r>
            <a:r>
              <a:rPr lang="en-US" dirty="0" smtClean="0"/>
              <a:t> real or imagined – the Shah and </a:t>
            </a:r>
            <a:r>
              <a:rPr lang="en-US" dirty="0" err="1" smtClean="0"/>
              <a:t>Kunwar</a:t>
            </a:r>
            <a:r>
              <a:rPr lang="en-US" dirty="0" smtClean="0"/>
              <a:t> </a:t>
            </a:r>
            <a:r>
              <a:rPr lang="en-US" dirty="0" err="1" smtClean="0"/>
              <a:t>Rana</a:t>
            </a:r>
            <a:r>
              <a:rPr lang="en-US" dirty="0" smtClean="0"/>
              <a:t> claims. </a:t>
            </a:r>
          </a:p>
          <a:p>
            <a:pPr>
              <a:buNone/>
            </a:pPr>
            <a:endParaRPr lang="en-US" dirty="0" smtClean="0"/>
          </a:p>
          <a:p>
            <a:r>
              <a:rPr lang="en-US" dirty="0" smtClean="0"/>
              <a:t>Brutus the Trojan as a British ancestor.</a:t>
            </a:r>
          </a:p>
          <a:p>
            <a:endParaRPr lang="en-US" dirty="0" smtClean="0"/>
          </a:p>
          <a:p>
            <a:r>
              <a:rPr lang="en-US" dirty="0" smtClean="0"/>
              <a:t>The Teutonic forest and English freedom.</a:t>
            </a:r>
          </a:p>
          <a:p>
            <a:pPr>
              <a:buNone/>
            </a:pPr>
            <a:endParaRPr lang="en-US" dirty="0" smtClean="0"/>
          </a:p>
          <a:p>
            <a:r>
              <a:rPr lang="en-US" dirty="0" smtClean="0"/>
              <a:t>A narrative turned against the narrators by the discourse of </a:t>
            </a:r>
            <a:r>
              <a:rPr lang="en-US" dirty="0" err="1" smtClean="0"/>
              <a:t>indigeneity</a:t>
            </a:r>
            <a:r>
              <a:rPr lang="en-US" dirty="0" smtClean="0"/>
              <a:t>. </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PARALLELS (V): IDENTITY ISSUES</a:t>
            </a:r>
            <a:endParaRPr lang="en-GB" dirty="0"/>
          </a:p>
        </p:txBody>
      </p:sp>
      <p:sp>
        <p:nvSpPr>
          <p:cNvPr id="5" name="Text Placeholder 4"/>
          <p:cNvSpPr>
            <a:spLocks noGrp="1"/>
          </p:cNvSpPr>
          <p:nvPr>
            <p:ph type="body" idx="1"/>
          </p:nvPr>
        </p:nvSpPr>
        <p:spPr/>
        <p:txBody>
          <a:bodyPr/>
          <a:lstStyle/>
          <a:p>
            <a:r>
              <a:rPr lang="en-US" dirty="0" smtClean="0"/>
              <a:t>                       NEPAL</a:t>
            </a:r>
            <a:endParaRPr lang="en-GB" dirty="0"/>
          </a:p>
        </p:txBody>
      </p:sp>
      <p:sp>
        <p:nvSpPr>
          <p:cNvPr id="6" name="Content Placeholder 5"/>
          <p:cNvSpPr>
            <a:spLocks noGrp="1"/>
          </p:cNvSpPr>
          <p:nvPr>
            <p:ph sz="half" idx="2"/>
          </p:nvPr>
        </p:nvSpPr>
        <p:spPr/>
        <p:txBody>
          <a:bodyPr/>
          <a:lstStyle/>
          <a:p>
            <a:r>
              <a:rPr lang="en-US" sz="1800" dirty="0" smtClean="0"/>
              <a:t>Caste/ethnic identity</a:t>
            </a:r>
          </a:p>
          <a:p>
            <a:endParaRPr lang="en-US" sz="1800" dirty="0" smtClean="0"/>
          </a:p>
          <a:p>
            <a:r>
              <a:rPr lang="en-US" sz="1800" dirty="0" err="1" smtClean="0">
                <a:solidFill>
                  <a:srgbClr val="FF0000"/>
                </a:solidFill>
              </a:rPr>
              <a:t>Pahadi</a:t>
            </a:r>
            <a:r>
              <a:rPr lang="en-US" sz="1800" dirty="0" smtClean="0"/>
              <a:t> or </a:t>
            </a:r>
            <a:r>
              <a:rPr lang="en-US" sz="1800" dirty="0" err="1" smtClean="0"/>
              <a:t>Madhesi</a:t>
            </a:r>
            <a:endParaRPr lang="en-US" sz="1800" dirty="0" smtClean="0"/>
          </a:p>
          <a:p>
            <a:endParaRPr lang="en-US" sz="1800" dirty="0" smtClean="0"/>
          </a:p>
          <a:p>
            <a:r>
              <a:rPr lang="en-US" sz="1800" dirty="0" smtClean="0">
                <a:solidFill>
                  <a:srgbClr val="FF0000"/>
                </a:solidFill>
              </a:rPr>
              <a:t>Nepali</a:t>
            </a:r>
            <a:r>
              <a:rPr lang="en-US" sz="1800" dirty="0" smtClean="0"/>
              <a:t> citizen</a:t>
            </a:r>
          </a:p>
          <a:p>
            <a:endParaRPr lang="en-US" sz="1800" dirty="0" smtClean="0"/>
          </a:p>
          <a:p>
            <a:r>
              <a:rPr lang="en-US" sz="1800" dirty="0" smtClean="0"/>
              <a:t>South Asian (`Indian’ in the older sense)</a:t>
            </a:r>
          </a:p>
          <a:p>
            <a:pPr lvl="1"/>
            <a:r>
              <a:rPr lang="en-US" sz="1600" dirty="0" smtClean="0"/>
              <a:t>Not part of `India’ in the modern sense but fearing absorption or domination</a:t>
            </a:r>
          </a:p>
          <a:p>
            <a:endParaRPr lang="en-GB" sz="2000" dirty="0"/>
          </a:p>
        </p:txBody>
      </p:sp>
      <p:sp>
        <p:nvSpPr>
          <p:cNvPr id="7" name="Text Placeholder 6"/>
          <p:cNvSpPr>
            <a:spLocks noGrp="1"/>
          </p:cNvSpPr>
          <p:nvPr>
            <p:ph type="body" sz="quarter" idx="3"/>
          </p:nvPr>
        </p:nvSpPr>
        <p:spPr/>
        <p:txBody>
          <a:bodyPr/>
          <a:lstStyle/>
          <a:p>
            <a:r>
              <a:rPr lang="en-US" dirty="0" smtClean="0"/>
              <a:t>                    BRITAIN</a:t>
            </a:r>
            <a:endParaRPr lang="en-GB" dirty="0"/>
          </a:p>
        </p:txBody>
      </p:sp>
      <p:sp>
        <p:nvSpPr>
          <p:cNvPr id="8" name="Content Placeholder 7"/>
          <p:cNvSpPr>
            <a:spLocks noGrp="1"/>
          </p:cNvSpPr>
          <p:nvPr>
            <p:ph sz="quarter" idx="4"/>
          </p:nvPr>
        </p:nvSpPr>
        <p:spPr/>
        <p:txBody>
          <a:bodyPr>
            <a:normAutofit fontScale="92500" lnSpcReduction="20000"/>
          </a:bodyPr>
          <a:lstStyle/>
          <a:p>
            <a:r>
              <a:rPr lang="en-US" sz="1900" dirty="0" smtClean="0"/>
              <a:t>?? Religious/ethnic affiliation</a:t>
            </a:r>
          </a:p>
          <a:p>
            <a:pPr>
              <a:buNone/>
            </a:pPr>
            <a:endParaRPr lang="en-US" sz="1900" dirty="0" smtClean="0"/>
          </a:p>
          <a:p>
            <a:pPr>
              <a:buNone/>
            </a:pPr>
            <a:endParaRPr lang="en-US" sz="1900" dirty="0" smtClean="0"/>
          </a:p>
          <a:p>
            <a:r>
              <a:rPr lang="en-US" sz="1900" dirty="0" smtClean="0">
                <a:solidFill>
                  <a:srgbClr val="FF0000"/>
                </a:solidFill>
              </a:rPr>
              <a:t>English</a:t>
            </a:r>
            <a:r>
              <a:rPr lang="en-US" sz="1900" dirty="0" smtClean="0"/>
              <a:t>/Scottish/Welsh</a:t>
            </a:r>
          </a:p>
          <a:p>
            <a:pPr>
              <a:buNone/>
            </a:pPr>
            <a:endParaRPr lang="en-US" sz="1900" dirty="0" smtClean="0">
              <a:solidFill>
                <a:srgbClr val="FF0000"/>
              </a:solidFill>
            </a:endParaRPr>
          </a:p>
          <a:p>
            <a:r>
              <a:rPr lang="en-US" sz="1900" dirty="0" smtClean="0">
                <a:solidFill>
                  <a:srgbClr val="FF0000"/>
                </a:solidFill>
              </a:rPr>
              <a:t>British</a:t>
            </a:r>
            <a:r>
              <a:rPr lang="en-US" sz="1900" dirty="0" smtClean="0"/>
              <a:t> citizen</a:t>
            </a:r>
          </a:p>
          <a:p>
            <a:endParaRPr lang="en-US" sz="1900" dirty="0" smtClean="0"/>
          </a:p>
          <a:p>
            <a:r>
              <a:rPr lang="en-US" sz="1900" dirty="0" smtClean="0"/>
              <a:t>European</a:t>
            </a:r>
          </a:p>
          <a:p>
            <a:pPr>
              <a:buNone/>
            </a:pPr>
            <a:r>
              <a:rPr lang="en-US" sz="2000" dirty="0" smtClean="0"/>
              <a:t>	</a:t>
            </a:r>
            <a:r>
              <a:rPr lang="en-US" sz="1700" dirty="0" smtClean="0"/>
              <a:t>- Part of the European Union but  often alienated</a:t>
            </a:r>
          </a:p>
          <a:p>
            <a:pPr>
              <a:buNone/>
            </a:pPr>
            <a:r>
              <a:rPr lang="en-US" sz="1900" dirty="0" smtClean="0"/>
              <a:t>         </a:t>
            </a:r>
          </a:p>
          <a:p>
            <a:pPr lvl="1"/>
            <a:endParaRPr lang="en-US" sz="1600" dirty="0" smtClean="0"/>
          </a:p>
          <a:p>
            <a:endParaRPr lang="en-US" sz="2000" dirty="0" smtClean="0"/>
          </a:p>
          <a:p>
            <a:pPr>
              <a:buNone/>
            </a:pPr>
            <a:r>
              <a:rPr lang="en-US" sz="2000" dirty="0" smtClean="0"/>
              <a:t>	</a:t>
            </a:r>
          </a:p>
          <a:p>
            <a:endParaRPr lang="en-US" sz="2000" dirty="0" smtClean="0"/>
          </a:p>
          <a:p>
            <a:endParaRPr lang="en-US" sz="2000" dirty="0" smtClean="0"/>
          </a:p>
          <a:p>
            <a:pPr>
              <a:buNone/>
            </a:pPr>
            <a:endParaRPr lang="en-US" sz="2000" dirty="0" smtClean="0"/>
          </a:p>
          <a:p>
            <a:endParaRPr lang="en-US" dirty="0" smtClean="0"/>
          </a:p>
          <a:p>
            <a:endParaRPr lang="en-US" dirty="0" smtClean="0"/>
          </a:p>
          <a:p>
            <a:endParaRPr lang="en-US" dirty="0" smtClean="0"/>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NEPAL AND INDIA: RIVAL NOSTALGIAS?</a:t>
            </a:r>
            <a:endParaRPr lang="en-GB" dirty="0"/>
          </a:p>
        </p:txBody>
      </p:sp>
      <p:sp>
        <p:nvSpPr>
          <p:cNvPr id="13" name="Content Placeholder 12"/>
          <p:cNvSpPr>
            <a:spLocks noGrp="1"/>
          </p:cNvSpPr>
          <p:nvPr>
            <p:ph idx="1"/>
          </p:nvPr>
        </p:nvSpPr>
        <p:spPr/>
        <p:txBody>
          <a:bodyPr/>
          <a:lstStyle/>
          <a:p>
            <a:r>
              <a:rPr lang="en-US" dirty="0" smtClean="0"/>
              <a:t>Lamenting the loss of Greater Nepal (</a:t>
            </a:r>
            <a:r>
              <a:rPr lang="en-US" dirty="0" err="1" smtClean="0"/>
              <a:t>Buddhinarayan</a:t>
            </a:r>
            <a:r>
              <a:rPr lang="en-US" dirty="0" smtClean="0"/>
              <a:t> </a:t>
            </a:r>
            <a:r>
              <a:rPr lang="en-US" dirty="0" err="1" smtClean="0"/>
              <a:t>Shrestha</a:t>
            </a:r>
            <a:r>
              <a:rPr lang="en-US" dirty="0" smtClean="0"/>
              <a:t>, `What is the </a:t>
            </a:r>
            <a:r>
              <a:rPr lang="en-US" dirty="0" err="1" smtClean="0"/>
              <a:t>Sugauli</a:t>
            </a:r>
            <a:r>
              <a:rPr lang="en-US" dirty="0" smtClean="0"/>
              <a:t> Treaty?’) and wishing for the break-up of modern India</a:t>
            </a:r>
          </a:p>
          <a:p>
            <a:endParaRPr lang="en-US" dirty="0" smtClean="0"/>
          </a:p>
          <a:p>
            <a:r>
              <a:rPr lang="en-US" dirty="0" smtClean="0"/>
              <a:t>Wishing the </a:t>
            </a:r>
            <a:r>
              <a:rPr lang="en-US" dirty="0" err="1" smtClean="0"/>
              <a:t>Nepalis</a:t>
            </a:r>
            <a:r>
              <a:rPr lang="en-US" dirty="0" smtClean="0"/>
              <a:t> would `behave like good, patriotic Indians’  (Leo Rose)</a:t>
            </a:r>
          </a:p>
          <a:p>
            <a:pPr>
              <a:buNone/>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a:bodyPr>
          <a:lstStyle/>
          <a:p>
            <a:pPr algn="l"/>
            <a:r>
              <a:rPr lang="en-US" sz="2400" dirty="0" smtClean="0"/>
              <a:t>`[This picture] seems to have nothing to do … with Nepal – ancient, modern or in the making’            (K.P. </a:t>
            </a:r>
            <a:r>
              <a:rPr lang="en-US" sz="2400" dirty="0" err="1" smtClean="0"/>
              <a:t>Malla</a:t>
            </a:r>
            <a:r>
              <a:rPr lang="en-US" sz="2400" dirty="0" smtClean="0"/>
              <a:t>)</a:t>
            </a:r>
            <a:endParaRPr lang="en-GB" sz="2400" dirty="0"/>
          </a:p>
        </p:txBody>
      </p:sp>
      <p:sp>
        <p:nvSpPr>
          <p:cNvPr id="3" name="Content Placeholder 2"/>
          <p:cNvSpPr>
            <a:spLocks noGrp="1"/>
          </p:cNvSpPr>
          <p:nvPr>
            <p:ph idx="1"/>
          </p:nvPr>
        </p:nvSpPr>
        <p:spPr>
          <a:xfrm>
            <a:off x="457200" y="1600201"/>
            <a:ext cx="7848600" cy="2362200"/>
          </a:xfrm>
        </p:spPr>
        <p:txBody>
          <a:bodyPr/>
          <a:lstStyle/>
          <a:p>
            <a:endParaRPr lang="en-GB" dirty="0"/>
          </a:p>
        </p:txBody>
      </p:sp>
      <p:pic>
        <p:nvPicPr>
          <p:cNvPr id="34818" name="Picture 2" descr="JACKET"/>
          <p:cNvPicPr>
            <a:picLocks noChangeAspect="1" noChangeArrowheads="1"/>
          </p:cNvPicPr>
          <p:nvPr/>
        </p:nvPicPr>
        <p:blipFill>
          <a:blip r:embed="rId2" cstate="print"/>
          <a:srcRect/>
          <a:stretch>
            <a:fillRect/>
          </a:stretch>
        </p:blipFill>
        <p:spPr bwMode="auto">
          <a:xfrm>
            <a:off x="2514600" y="0"/>
            <a:ext cx="4019550"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HRITHIK ROSHAN AFFAIR</a:t>
            </a:r>
            <a:endParaRPr lang="en-GB" dirty="0"/>
          </a:p>
        </p:txBody>
      </p:sp>
      <p:sp>
        <p:nvSpPr>
          <p:cNvPr id="3" name="Content Placeholder 2"/>
          <p:cNvSpPr>
            <a:spLocks noGrp="1"/>
          </p:cNvSpPr>
          <p:nvPr>
            <p:ph idx="1"/>
          </p:nvPr>
        </p:nvSpPr>
        <p:spPr/>
        <p:txBody>
          <a:bodyPr>
            <a:normAutofit/>
          </a:bodyPr>
          <a:lstStyle/>
          <a:p>
            <a:r>
              <a:rPr lang="en-US" sz="2000" dirty="0" smtClean="0"/>
              <a:t>`One of the most worrisome aspects of these violent days was that some Indians, including tourists…, </a:t>
            </a:r>
            <a:r>
              <a:rPr lang="en-US" sz="2000" dirty="0" err="1" smtClean="0"/>
              <a:t>Nepalis</a:t>
            </a:r>
            <a:r>
              <a:rPr lang="en-US" sz="2000" dirty="0" smtClean="0"/>
              <a:t>, especially from the </a:t>
            </a:r>
            <a:r>
              <a:rPr lang="en-US" sz="2000" dirty="0" err="1" smtClean="0"/>
              <a:t>Terai</a:t>
            </a:r>
            <a:r>
              <a:rPr lang="en-US" sz="2000" dirty="0" smtClean="0"/>
              <a:t>, who looked like Indians, and </a:t>
            </a:r>
            <a:r>
              <a:rPr lang="en-US" sz="2000" dirty="0" err="1" smtClean="0"/>
              <a:t>Marwaris</a:t>
            </a:r>
            <a:r>
              <a:rPr lang="en-US" sz="2000" dirty="0" smtClean="0"/>
              <a:t> were beaten up and their property damaged…Even the vendors who push bicycles laden with baskets of fresh fruit and vegetable from door to door in residential areas, and who are believed to be </a:t>
            </a:r>
            <a:r>
              <a:rPr lang="en-US" sz="2000" dirty="0" err="1" smtClean="0"/>
              <a:t>Biharis</a:t>
            </a:r>
            <a:r>
              <a:rPr lang="en-US" sz="2000" dirty="0" smtClean="0"/>
              <a:t>, were attacked and beaten, their bicycle </a:t>
            </a:r>
            <a:r>
              <a:rPr lang="en-US" sz="2000" dirty="0" err="1" smtClean="0"/>
              <a:t>tyres</a:t>
            </a:r>
            <a:r>
              <a:rPr lang="en-US" sz="2000" dirty="0" smtClean="0"/>
              <a:t> punctured and their produce ruined.’’                                                                		</a:t>
            </a:r>
            <a:r>
              <a:rPr lang="x-none" sz="2000" dirty="0" smtClean="0"/>
              <a:t>Elizabeth Hawley, </a:t>
            </a:r>
            <a:r>
              <a:rPr lang="x-none" sz="2000" i="1" dirty="0" smtClean="0"/>
              <a:t>The Nepal Scene</a:t>
            </a:r>
            <a:r>
              <a:rPr lang="x-none" sz="2000" dirty="0" smtClean="0"/>
              <a:t>, vol</a:t>
            </a:r>
            <a:r>
              <a:rPr lang="en-US" sz="2000" dirty="0" smtClean="0"/>
              <a:t> II – 1115-1116.     </a:t>
            </a:r>
          </a:p>
          <a:p>
            <a:endParaRPr lang="en-US" sz="2000" dirty="0" smtClean="0"/>
          </a:p>
          <a:p>
            <a:r>
              <a:rPr lang="en-US" sz="2000" dirty="0" smtClean="0"/>
              <a:t>`Prior to the </a:t>
            </a:r>
            <a:r>
              <a:rPr lang="en-US" sz="2000" dirty="0" err="1" smtClean="0"/>
              <a:t>Hrithik</a:t>
            </a:r>
            <a:r>
              <a:rPr lang="en-US" sz="2000" dirty="0" smtClean="0"/>
              <a:t> </a:t>
            </a:r>
            <a:r>
              <a:rPr lang="en-US" sz="2000" dirty="0" err="1" smtClean="0"/>
              <a:t>Roshan</a:t>
            </a:r>
            <a:r>
              <a:rPr lang="en-US" sz="2000" dirty="0" smtClean="0"/>
              <a:t> scandal in December 2000, I used to consider myself a true Nepali. That incident turned me into a </a:t>
            </a:r>
            <a:r>
              <a:rPr lang="en-US" sz="2000" dirty="0" err="1" smtClean="0"/>
              <a:t>Madhesi</a:t>
            </a:r>
            <a:r>
              <a:rPr lang="en-US" sz="2000" dirty="0" smtClean="0"/>
              <a:t>. ‘</a:t>
            </a:r>
          </a:p>
          <a:p>
            <a:pPr>
              <a:buNone/>
            </a:pPr>
            <a:r>
              <a:rPr lang="en-US" sz="2000" dirty="0" smtClean="0"/>
              <a:t>                     C.K. </a:t>
            </a:r>
            <a:r>
              <a:rPr lang="en-US" sz="2000" dirty="0" err="1" smtClean="0"/>
              <a:t>Raut</a:t>
            </a:r>
            <a:r>
              <a:rPr lang="en-US" sz="2000" dirty="0" smtClean="0"/>
              <a:t>, interviewed by </a:t>
            </a:r>
            <a:r>
              <a:rPr lang="en-US" sz="2000" dirty="0" err="1" smtClean="0"/>
              <a:t>Prashant</a:t>
            </a:r>
            <a:r>
              <a:rPr lang="en-US" sz="2000" dirty="0" smtClean="0"/>
              <a:t> </a:t>
            </a:r>
            <a:r>
              <a:rPr lang="en-US" sz="2000" dirty="0" err="1" smtClean="0"/>
              <a:t>Jha</a:t>
            </a:r>
            <a:r>
              <a:rPr lang="en-US" sz="2000" dirty="0" smtClean="0"/>
              <a:t>, </a:t>
            </a:r>
            <a:r>
              <a:rPr lang="en-US" sz="2000" i="1" dirty="0" smtClean="0"/>
              <a:t>Hindustan Times</a:t>
            </a:r>
            <a:r>
              <a:rPr lang="en-US" sz="2000" dirty="0" smtClean="0"/>
              <a:t>, Jan 2016</a:t>
            </a:r>
          </a:p>
          <a:p>
            <a:endParaRPr lang="en-GB" sz="2000" dirty="0" smtClean="0"/>
          </a:p>
          <a:p>
            <a:pPr>
              <a:buNone/>
            </a:pPr>
            <a:endParaRPr lang="en-US" sz="2000" dirty="0" smtClean="0"/>
          </a:p>
          <a:p>
            <a:pPr>
              <a:buNone/>
            </a:pPr>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rmAutofit fontScale="90000"/>
          </a:bodyPr>
          <a:lstStyle/>
          <a:p>
            <a:r>
              <a:rPr lang="en-US" dirty="0" smtClean="0"/>
              <a:t>NEW IDENTITIES? (but keep both flags!)</a:t>
            </a:r>
            <a:endParaRPr lang="en-GB"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Britain:  replacing empire and Protestantism with shared  language, Celtic roots and island status?</a:t>
            </a:r>
          </a:p>
          <a:p>
            <a:r>
              <a:rPr lang="en-US" dirty="0" smtClean="0"/>
              <a:t>Nepal: replacing `</a:t>
            </a:r>
            <a:r>
              <a:rPr lang="en-US" dirty="0" err="1" smtClean="0"/>
              <a:t>Nepalipan</a:t>
            </a:r>
            <a:r>
              <a:rPr lang="en-US" dirty="0" smtClean="0"/>
              <a:t>’ (the hill cultural complex) with `</a:t>
            </a:r>
            <a:r>
              <a:rPr lang="en-US" dirty="0" err="1" smtClean="0"/>
              <a:t>Nepaliyata</a:t>
            </a:r>
            <a:r>
              <a:rPr lang="en-US" dirty="0" smtClean="0"/>
              <a:t>’ (an inclusive identity with new symbols (C.K. </a:t>
            </a:r>
            <a:r>
              <a:rPr lang="en-US" dirty="0" err="1" smtClean="0"/>
              <a:t>Lal</a:t>
            </a:r>
            <a:r>
              <a:rPr lang="en-US" dirty="0" smtClean="0"/>
              <a:t>, </a:t>
            </a:r>
            <a:r>
              <a:rPr lang="en-US" i="1" dirty="0" smtClean="0"/>
              <a:t>To </a:t>
            </a:r>
            <a:r>
              <a:rPr lang="en-US" i="1" dirty="0" smtClean="0"/>
              <a:t>Be a </a:t>
            </a:r>
            <a:r>
              <a:rPr lang="en-US" i="1" dirty="0" smtClean="0"/>
              <a:t>Nepalese</a:t>
            </a:r>
            <a:r>
              <a:rPr lang="en-US" dirty="0" smtClean="0"/>
              <a:t>) </a:t>
            </a:r>
            <a:r>
              <a:rPr lang="en-US" dirty="0" smtClean="0"/>
              <a:t>but stressing the Maithili contribution to the Kathmandu Valley’s cultural history (</a:t>
            </a:r>
            <a:r>
              <a:rPr lang="en-US" dirty="0" err="1" smtClean="0"/>
              <a:t>Abhi</a:t>
            </a:r>
            <a:r>
              <a:rPr lang="en-US" dirty="0" smtClean="0"/>
              <a:t> </a:t>
            </a:r>
            <a:r>
              <a:rPr lang="en-US" dirty="0" err="1" smtClean="0"/>
              <a:t>Subedi</a:t>
            </a:r>
            <a:r>
              <a:rPr lang="en-US" dirty="0" smtClean="0"/>
              <a:t>)rather than `heroes of the People’s War’ </a:t>
            </a:r>
          </a:p>
          <a:p>
            <a:r>
              <a:rPr lang="en-US" b="1" dirty="0" smtClean="0"/>
              <a:t>Boosting regional (European, South Asian) identities</a:t>
            </a:r>
            <a:endParaRPr lang="en-GB" b="1" dirty="0"/>
          </a:p>
        </p:txBody>
      </p:sp>
      <p:pic>
        <p:nvPicPr>
          <p:cNvPr id="3074" name="Picture 2" descr="http://www.yellow-teddy.org.uk/art-colouring/Union-Jack-colour-yellowteddyorguk.jpg"/>
          <p:cNvPicPr>
            <a:picLocks noChangeAspect="1" noChangeArrowheads="1"/>
          </p:cNvPicPr>
          <p:nvPr/>
        </p:nvPicPr>
        <p:blipFill>
          <a:blip r:embed="rId2" cstate="print"/>
          <a:srcRect/>
          <a:stretch>
            <a:fillRect/>
          </a:stretch>
        </p:blipFill>
        <p:spPr bwMode="auto">
          <a:xfrm>
            <a:off x="4953000" y="5715000"/>
            <a:ext cx="1594276" cy="986562"/>
          </a:xfrm>
          <a:prstGeom prst="rect">
            <a:avLst/>
          </a:prstGeom>
          <a:noFill/>
        </p:spPr>
      </p:pic>
      <p:pic>
        <p:nvPicPr>
          <p:cNvPr id="3078" name="Picture 6" descr="http://www.ofek-olami.co.il/files/NEPAL-FLAG.JPG"/>
          <p:cNvPicPr>
            <a:picLocks noChangeAspect="1" noChangeArrowheads="1"/>
          </p:cNvPicPr>
          <p:nvPr/>
        </p:nvPicPr>
        <p:blipFill>
          <a:blip r:embed="rId3" cstate="print"/>
          <a:srcRect/>
          <a:stretch>
            <a:fillRect/>
          </a:stretch>
        </p:blipFill>
        <p:spPr bwMode="auto">
          <a:xfrm>
            <a:off x="2819400" y="5562600"/>
            <a:ext cx="1549189" cy="116431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MISSING EMOTIONAL DIMENSION</a:t>
            </a:r>
            <a:endParaRPr lang="en-GB" dirty="0"/>
          </a:p>
        </p:txBody>
      </p:sp>
      <p:sp>
        <p:nvSpPr>
          <p:cNvPr id="3" name="Content Placeholder 2"/>
          <p:cNvSpPr>
            <a:spLocks noGrp="1"/>
          </p:cNvSpPr>
          <p:nvPr>
            <p:ph idx="1"/>
          </p:nvPr>
        </p:nvSpPr>
        <p:spPr/>
        <p:txBody>
          <a:bodyPr/>
          <a:lstStyle/>
          <a:p>
            <a:endParaRPr lang="en-US" altLang="zh-TW" sz="2000" dirty="0" smtClean="0">
              <a:solidFill>
                <a:schemeClr val="tx2"/>
              </a:solidFill>
            </a:endParaRPr>
          </a:p>
          <a:p>
            <a:r>
              <a:rPr lang="en-US" altLang="zh-TW" sz="2000" dirty="0" err="1" smtClean="0"/>
              <a:t>Semper</a:t>
            </a:r>
            <a:r>
              <a:rPr lang="en-US" altLang="zh-TW" sz="2000" dirty="0" smtClean="0"/>
              <a:t> </a:t>
            </a:r>
            <a:r>
              <a:rPr lang="en-US" altLang="zh-TW" sz="2000" dirty="0" err="1" smtClean="0"/>
              <a:t>regant</a:t>
            </a:r>
            <a:r>
              <a:rPr lang="en-US" altLang="zh-TW" sz="2000" dirty="0" smtClean="0"/>
              <a:t> in </a:t>
            </a:r>
            <a:r>
              <a:rPr lang="en-US" altLang="zh-TW" sz="2000" dirty="0" err="1" smtClean="0"/>
              <a:t>Europa</a:t>
            </a:r>
            <a:r>
              <a:rPr lang="en-US" altLang="zh-TW" sz="2000" dirty="0" smtClean="0"/>
              <a:t> fides et </a:t>
            </a:r>
            <a:r>
              <a:rPr lang="en-US" altLang="zh-TW" sz="2000" dirty="0" err="1" smtClean="0"/>
              <a:t>iustitia</a:t>
            </a:r>
            <a:r>
              <a:rPr lang="en-US" altLang="zh-TW" sz="2000" dirty="0" smtClean="0"/>
              <a:t> et </a:t>
            </a:r>
            <a:r>
              <a:rPr lang="en-US" altLang="zh-TW" sz="2000" dirty="0" err="1" smtClean="0"/>
              <a:t>libertas</a:t>
            </a:r>
            <a:r>
              <a:rPr lang="en-US" altLang="zh-TW" sz="2000" dirty="0" smtClean="0"/>
              <a:t> </a:t>
            </a:r>
            <a:r>
              <a:rPr lang="en-US" altLang="zh-TW" sz="2000" dirty="0" err="1" smtClean="0"/>
              <a:t>populorum</a:t>
            </a:r>
            <a:r>
              <a:rPr lang="en-US" altLang="zh-TW" sz="2000" dirty="0" smtClean="0"/>
              <a:t> in </a:t>
            </a:r>
            <a:r>
              <a:rPr lang="en-US" altLang="zh-TW" sz="2000" dirty="0" err="1" smtClean="0"/>
              <a:t>maiore</a:t>
            </a:r>
            <a:r>
              <a:rPr lang="en-US" altLang="zh-TW" sz="2000" dirty="0" smtClean="0"/>
              <a:t> patria</a:t>
            </a:r>
            <a:r>
              <a:rPr lang="en-US" altLang="zh-TW" sz="1800" dirty="0" smtClean="0"/>
              <a:t>.                                                                                                                        	</a:t>
            </a:r>
            <a:r>
              <a:rPr lang="en-US" altLang="zh-TW" sz="1800" dirty="0" smtClean="0"/>
              <a:t>             	From the unofficial Latin lyrics written to accompany the EU’s officially    	adopted musical anthem (`Ode to Joy’ from Beethoven’s 9</a:t>
            </a:r>
            <a:r>
              <a:rPr lang="en-US" altLang="zh-TW" sz="1800" baseline="30000" dirty="0" smtClean="0"/>
              <a:t>th</a:t>
            </a:r>
            <a:r>
              <a:rPr lang="en-US" altLang="zh-TW" sz="1800" dirty="0" smtClean="0"/>
              <a:t> symphony).</a:t>
            </a:r>
            <a:endParaRPr lang="en-US" altLang="zh-TW" sz="1800" dirty="0" smtClean="0"/>
          </a:p>
          <a:p>
            <a:pPr>
              <a:buNone/>
            </a:pPr>
            <a:endParaRPr lang="en-US" altLang="zh-TW" sz="2000" dirty="0" smtClean="0"/>
          </a:p>
          <a:p>
            <a:pPr>
              <a:buNone/>
            </a:pPr>
            <a:endParaRPr lang="en-US" altLang="zh-TW" sz="2000" dirty="0" smtClean="0">
              <a:solidFill>
                <a:schemeClr val="tx2"/>
              </a:solidFill>
            </a:endParaRPr>
          </a:p>
          <a:p>
            <a:r>
              <a:rPr lang="en-US" altLang="zh-TW" sz="2000" dirty="0" smtClean="0"/>
              <a:t>When they saw Indian people and the city of Bombay it felt as if they were back at home with their own families and they were very happy.</a:t>
            </a:r>
          </a:p>
          <a:p>
            <a:pPr lvl="1">
              <a:buNone/>
            </a:pPr>
            <a:r>
              <a:rPr lang="en-US" altLang="zh-TW" sz="1800" i="1" dirty="0" smtClean="0"/>
              <a:t>  Jang </a:t>
            </a:r>
            <a:r>
              <a:rPr lang="en-US" altLang="zh-TW" sz="1800" i="1" dirty="0" err="1" smtClean="0"/>
              <a:t>Bahadurko</a:t>
            </a:r>
            <a:r>
              <a:rPr lang="en-US" altLang="zh-TW" sz="1800" i="1" dirty="0" smtClean="0"/>
              <a:t>  </a:t>
            </a:r>
            <a:r>
              <a:rPr lang="en-US" altLang="zh-TW" sz="1800" i="1" dirty="0" err="1" smtClean="0"/>
              <a:t>Belait-Yatra</a:t>
            </a:r>
            <a:r>
              <a:rPr lang="en-US" altLang="zh-TW" sz="1800" i="1" dirty="0" smtClean="0"/>
              <a:t>, </a:t>
            </a:r>
            <a:r>
              <a:rPr lang="en-US" altLang="zh-TW" sz="1800" dirty="0" smtClean="0"/>
              <a:t>on the feelings of Jang and his companions when their ship reached India on return from </a:t>
            </a:r>
            <a:r>
              <a:rPr lang="en-US" altLang="zh-TW" sz="1800" dirty="0" smtClean="0"/>
              <a:t>Europe in 1850</a:t>
            </a:r>
            <a:endParaRPr lang="en-US" altLang="zh-TW" sz="1800" dirty="0" smtClean="0"/>
          </a:p>
          <a:p>
            <a:pPr lvl="1">
              <a:buNone/>
            </a:pPr>
            <a:endParaRPr lang="en-US" altLang="zh-TW" sz="1800" i="1" dirty="0" smtClean="0"/>
          </a:p>
          <a:p>
            <a:pPr lvl="1">
              <a:buNone/>
            </a:pPr>
            <a:endParaRPr lang="en-US" altLang="zh-TW" sz="1800" i="1"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0200"/>
            <a:ext cx="9144000" cy="1143000"/>
          </a:xfrm>
        </p:spPr>
        <p:txBody>
          <a:bodyPr>
            <a:normAutofit fontScale="90000"/>
          </a:bodyPr>
          <a:lstStyle/>
          <a:p>
            <a:r>
              <a:rPr lang="en-US" dirty="0" smtClean="0"/>
              <a:t>Dispersal of modern humans from Africa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381000"/>
            <a:ext cx="8229600" cy="4525963"/>
          </a:xfrm>
        </p:spPr>
      </p:pic>
    </p:spTree>
    <p:extLst>
      <p:ext uri="{BB962C8B-B14F-4D97-AF65-F5344CB8AC3E}">
        <p14:creationId xmlns="" xmlns:p14="http://schemas.microsoft.com/office/powerpoint/2010/main" val="3163664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MOVING IN THE WRONG DIRECTION?</a:t>
            </a:r>
            <a:endParaRPr lang="en-GB" dirty="0"/>
          </a:p>
        </p:txBody>
      </p:sp>
      <p:sp>
        <p:nvSpPr>
          <p:cNvPr id="3" name="Content Placeholder 2"/>
          <p:cNvSpPr>
            <a:spLocks noGrp="1"/>
          </p:cNvSpPr>
          <p:nvPr>
            <p:ph idx="1"/>
          </p:nvPr>
        </p:nvSpPr>
        <p:spPr/>
        <p:txBody>
          <a:bodyPr/>
          <a:lstStyle/>
          <a:p>
            <a:r>
              <a:rPr lang="en-US" dirty="0" smtClean="0"/>
              <a:t>The re-</a:t>
            </a:r>
            <a:r>
              <a:rPr lang="en-US" dirty="0" err="1" smtClean="0"/>
              <a:t>vitalisation</a:t>
            </a:r>
            <a:r>
              <a:rPr lang="en-US" dirty="0" smtClean="0"/>
              <a:t> of sub-</a:t>
            </a:r>
            <a:r>
              <a:rPr lang="en-US" dirty="0" err="1" smtClean="0"/>
              <a:t>Gorkhali</a:t>
            </a:r>
            <a:r>
              <a:rPr lang="en-US" dirty="0" smtClean="0"/>
              <a:t> ethnicity in Darjeeling: `We must become more tribal!’ (</a:t>
            </a:r>
            <a:r>
              <a:rPr lang="en-US" dirty="0" err="1" smtClean="0"/>
              <a:t>Shneidermann</a:t>
            </a:r>
            <a:r>
              <a:rPr lang="en-US" dirty="0" smtClean="0"/>
              <a:t> &amp; Turin)</a:t>
            </a:r>
          </a:p>
          <a:p>
            <a:endParaRPr lang="en-US" dirty="0" smtClean="0"/>
          </a:p>
          <a:p>
            <a:r>
              <a:rPr lang="en-US" dirty="0" smtClean="0"/>
              <a:t>The increasing number of </a:t>
            </a:r>
            <a:r>
              <a:rPr lang="en-US" i="1" dirty="0" err="1" smtClean="0"/>
              <a:t>jat</a:t>
            </a:r>
            <a:r>
              <a:rPr lang="en-US" i="1" dirty="0" smtClean="0"/>
              <a:t>/</a:t>
            </a:r>
            <a:r>
              <a:rPr lang="en-US" i="1" dirty="0" err="1" smtClean="0"/>
              <a:t>jat</a:t>
            </a:r>
            <a:r>
              <a:rPr lang="en-US" dirty="0" err="1" smtClean="0"/>
              <a:t>i</a:t>
            </a:r>
            <a:r>
              <a:rPr lang="en-US" dirty="0" smtClean="0"/>
              <a:t> associations in Nepal, the UK (</a:t>
            </a:r>
            <a:r>
              <a:rPr lang="en-US" dirty="0" err="1" smtClean="0"/>
              <a:t>Mitra</a:t>
            </a:r>
            <a:r>
              <a:rPr lang="en-US" dirty="0" smtClean="0"/>
              <a:t> </a:t>
            </a:r>
            <a:r>
              <a:rPr lang="en-US" dirty="0" err="1" smtClean="0"/>
              <a:t>Pariyar</a:t>
            </a:r>
            <a:r>
              <a:rPr lang="en-US" dirty="0" smtClean="0"/>
              <a:t>, ` Caste in Bone’) and Hong Kong</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r>
              <a:rPr lang="en-US" altLang="zh-TW" b="1">
                <a:solidFill>
                  <a:schemeClr val="accent2"/>
                </a:solidFill>
              </a:rPr>
              <a:t>SINO-TIBETAN LANGUAGES</a:t>
            </a:r>
          </a:p>
        </p:txBody>
      </p:sp>
      <p:pic>
        <p:nvPicPr>
          <p:cNvPr id="34820" name="Picture 4" descr="SINOTIBETAN"/>
          <p:cNvPicPr>
            <a:picLocks noGrp="1" noChangeAspect="1" noChangeArrowheads="1"/>
          </p:cNvPicPr>
          <p:nvPr>
            <p:ph idx="1"/>
          </p:nvPr>
        </p:nvPicPr>
        <p:blipFill>
          <a:blip r:embed="rId2" cstate="print"/>
          <a:srcRect/>
          <a:stretch>
            <a:fillRect/>
          </a:stretch>
        </p:blipFill>
        <p:spPr>
          <a:xfrm>
            <a:off x="179388" y="1349375"/>
            <a:ext cx="8748712" cy="5508625"/>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447800"/>
          </a:xfrm>
        </p:spPr>
        <p:txBody>
          <a:bodyPr>
            <a:noAutofit/>
          </a:bodyPr>
          <a:lstStyle/>
          <a:p>
            <a:pPr algn="l"/>
            <a:r>
              <a:rPr lang="en-US" sz="3200" dirty="0" smtClean="0"/>
              <a:t>The `Kurgan model’ of the dispersal of Indo-European languages from Ukrainian/Russian steppes, c.4,000 - 1000 B.C.?</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67127" y="195072"/>
            <a:ext cx="8049721" cy="4910328"/>
          </a:xfrm>
        </p:spPr>
      </p:pic>
    </p:spTree>
    <p:extLst>
      <p:ext uri="{BB962C8B-B14F-4D97-AF65-F5344CB8AC3E}">
        <p14:creationId xmlns="" xmlns:p14="http://schemas.microsoft.com/office/powerpoint/2010/main" val="2994464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1143000"/>
          </a:xfrm>
        </p:spPr>
        <p:txBody>
          <a:bodyPr>
            <a:normAutofit/>
          </a:bodyPr>
          <a:lstStyle/>
          <a:p>
            <a:r>
              <a:rPr lang="en-US" altLang="zh-TW" sz="3200" b="1" dirty="0">
                <a:latin typeface="Times New Roman" pitchFamily="18" charset="0"/>
                <a:cs typeface="Times New Roman" pitchFamily="18" charset="0"/>
              </a:rPr>
              <a:t>THE ETHNIC </a:t>
            </a:r>
            <a:r>
              <a:rPr lang="en-US" altLang="zh-TW" sz="3200" b="1" dirty="0" smtClean="0">
                <a:latin typeface="Times New Roman" pitchFamily="18" charset="0"/>
                <a:cs typeface="Times New Roman" pitchFamily="18" charset="0"/>
              </a:rPr>
              <a:t>MIX </a:t>
            </a:r>
            <a:br>
              <a:rPr lang="en-US" altLang="zh-TW" sz="3200" b="1" dirty="0" smtClean="0">
                <a:latin typeface="Times New Roman" pitchFamily="18" charset="0"/>
                <a:cs typeface="Times New Roman" pitchFamily="18" charset="0"/>
              </a:rPr>
            </a:br>
            <a:r>
              <a:rPr lang="en-US" altLang="zh-TW" sz="3200" b="1" dirty="0" smtClean="0">
                <a:latin typeface="Times New Roman" pitchFamily="18" charset="0"/>
                <a:cs typeface="Times New Roman" pitchFamily="18" charset="0"/>
              </a:rPr>
              <a:t>(percentages are not authoritative!)</a:t>
            </a:r>
            <a:endParaRPr lang="en-US" altLang="zh-TW" sz="3200" b="1" dirty="0">
              <a:latin typeface="Times New Roman" pitchFamily="18" charset="0"/>
              <a:cs typeface="Times New Roman" pitchFamily="18" charset="0"/>
            </a:endParaRPr>
          </a:p>
        </p:txBody>
      </p:sp>
      <p:sp>
        <p:nvSpPr>
          <p:cNvPr id="31747" name="Rectangle 3"/>
          <p:cNvSpPr>
            <a:spLocks noGrp="1" noChangeArrowheads="1"/>
          </p:cNvSpPr>
          <p:nvPr>
            <p:ph type="body" idx="1"/>
          </p:nvPr>
        </p:nvSpPr>
        <p:spPr>
          <a:xfrm>
            <a:off x="457200" y="1524000"/>
            <a:ext cx="8229600" cy="4897437"/>
          </a:xfrm>
        </p:spPr>
        <p:txBody>
          <a:bodyPr/>
          <a:lstStyle/>
          <a:p>
            <a:pPr>
              <a:lnSpc>
                <a:spcPct val="90000"/>
              </a:lnSpc>
            </a:pPr>
            <a:r>
              <a:rPr lang="en-US" altLang="zh-TW" sz="2400" b="1" dirty="0">
                <a:solidFill>
                  <a:schemeClr val="accent2"/>
                </a:solidFill>
              </a:rPr>
              <a:t>`JANAJATIS’ (TIBETO-BURMANS, </a:t>
            </a:r>
            <a:r>
              <a:rPr lang="en-US" altLang="zh-TW" sz="2400" b="1" dirty="0" smtClean="0">
                <a:solidFill>
                  <a:schemeClr val="accent2"/>
                </a:solidFill>
              </a:rPr>
              <a:t>MONGOLS)</a:t>
            </a:r>
            <a:r>
              <a:rPr lang="en-US" altLang="zh-TW" sz="2400" dirty="0" smtClean="0"/>
              <a:t> </a:t>
            </a:r>
            <a:r>
              <a:rPr lang="en-US" altLang="zh-TW" sz="2400" dirty="0"/>
              <a:t>– mostly originally speakers of </a:t>
            </a:r>
            <a:r>
              <a:rPr lang="en-US" altLang="zh-TW" sz="2400" i="1" dirty="0"/>
              <a:t>Tibeto-Burman languages</a:t>
            </a:r>
            <a:r>
              <a:rPr lang="en-US" altLang="zh-TW" sz="2400" dirty="0"/>
              <a:t> and  animists or Buddhists but now often assimilated into Hinduism and speaking Nepali or another Indic language	                                                                            </a:t>
            </a:r>
            <a:r>
              <a:rPr lang="en-US" altLang="zh-TW" sz="2400" b="1" dirty="0">
                <a:solidFill>
                  <a:schemeClr val="accent2"/>
                </a:solidFill>
              </a:rPr>
              <a:t>36%</a:t>
            </a:r>
          </a:p>
          <a:p>
            <a:pPr>
              <a:lnSpc>
                <a:spcPct val="90000"/>
              </a:lnSpc>
            </a:pPr>
            <a:endParaRPr lang="en-US" altLang="zh-TW" sz="2400" b="1" dirty="0">
              <a:solidFill>
                <a:srgbClr val="FF0000"/>
              </a:solidFill>
            </a:endParaRPr>
          </a:p>
          <a:p>
            <a:pPr>
              <a:lnSpc>
                <a:spcPct val="90000"/>
              </a:lnSpc>
            </a:pPr>
            <a:r>
              <a:rPr lang="en-US" altLang="zh-TW" sz="2400" b="1" dirty="0">
                <a:solidFill>
                  <a:srgbClr val="FF0000"/>
                </a:solidFill>
              </a:rPr>
              <a:t>PARBATIYAS (INDO-NEPALESE, KHASAS)</a:t>
            </a:r>
            <a:r>
              <a:rPr lang="en-US" altLang="zh-TW" sz="2400" dirty="0"/>
              <a:t> – original speakers of </a:t>
            </a:r>
            <a:r>
              <a:rPr lang="en-US" altLang="zh-TW" sz="2400" i="1" dirty="0"/>
              <a:t>NEPALI</a:t>
            </a:r>
            <a:r>
              <a:rPr lang="en-US" altLang="zh-TW" sz="2400" dirty="0"/>
              <a:t> (aka </a:t>
            </a:r>
            <a:r>
              <a:rPr lang="en-US" altLang="zh-TW" sz="2400" i="1" dirty="0" err="1"/>
              <a:t>Parbatiya</a:t>
            </a:r>
            <a:r>
              <a:rPr lang="en-US" altLang="zh-TW" sz="2400" i="1" dirty="0"/>
              <a:t>, </a:t>
            </a:r>
            <a:r>
              <a:rPr lang="en-US" altLang="zh-TW" sz="2400" i="1" dirty="0" err="1"/>
              <a:t>Khas</a:t>
            </a:r>
            <a:r>
              <a:rPr lang="en-US" altLang="zh-TW" sz="2400" i="1" dirty="0"/>
              <a:t> Kura, </a:t>
            </a:r>
            <a:r>
              <a:rPr lang="en-US" altLang="zh-TW" sz="2400" i="1" dirty="0" err="1"/>
              <a:t>Gorkhali</a:t>
            </a:r>
            <a:r>
              <a:rPr lang="en-US" altLang="zh-TW" sz="2400" dirty="0"/>
              <a:t>), normally Hindu. Divided into castes.	</a:t>
            </a:r>
            <a:r>
              <a:rPr lang="en-US" altLang="zh-TW" sz="2400" b="1" dirty="0">
                <a:solidFill>
                  <a:srgbClr val="FF0000"/>
                </a:solidFill>
              </a:rPr>
              <a:t>38%</a:t>
            </a:r>
          </a:p>
          <a:p>
            <a:pPr>
              <a:lnSpc>
                <a:spcPct val="90000"/>
              </a:lnSpc>
              <a:buFontTx/>
              <a:buNone/>
            </a:pPr>
            <a:endParaRPr lang="en-US" altLang="zh-TW" sz="2400" dirty="0"/>
          </a:p>
          <a:p>
            <a:pPr>
              <a:lnSpc>
                <a:spcPct val="90000"/>
              </a:lnSpc>
            </a:pPr>
            <a:r>
              <a:rPr lang="en-US" altLang="zh-TW" sz="2400" b="1" dirty="0">
                <a:solidFill>
                  <a:schemeClr val="hlink"/>
                </a:solidFill>
              </a:rPr>
              <a:t>MADHESIS</a:t>
            </a:r>
            <a:r>
              <a:rPr lang="en-US" altLang="zh-TW" sz="2400" dirty="0"/>
              <a:t> – sharing the culture and caste structure of the north Indian plain. Speaking various Indic dialects but often using </a:t>
            </a:r>
            <a:r>
              <a:rPr lang="en-US" altLang="zh-TW" sz="2400" i="1" dirty="0"/>
              <a:t>Hindi</a:t>
            </a:r>
            <a:r>
              <a:rPr lang="en-US" altLang="zh-TW" sz="2400" dirty="0"/>
              <a:t> as a lingua </a:t>
            </a:r>
            <a:r>
              <a:rPr lang="en-US" altLang="zh-TW" sz="2400" dirty="0" smtClean="0"/>
              <a:t>franca. </a:t>
            </a:r>
            <a:r>
              <a:rPr lang="en-US" altLang="zh-TW" sz="2400" dirty="0"/>
              <a:t>	           </a:t>
            </a:r>
            <a:r>
              <a:rPr lang="en-US" altLang="zh-TW" sz="2400" b="1" dirty="0">
                <a:solidFill>
                  <a:schemeClr val="hlink"/>
                </a:solidFill>
              </a:rPr>
              <a:t>17</a:t>
            </a:r>
            <a:r>
              <a:rPr lang="en-US" altLang="zh-TW" sz="2400" b="1" dirty="0" smtClean="0">
                <a:solidFill>
                  <a:schemeClr val="hlink"/>
                </a:solidFill>
              </a:rPr>
              <a:t>% </a:t>
            </a:r>
            <a:endParaRPr lang="en-US" altLang="zh-TW" sz="2400" b="1" dirty="0">
              <a:solidFill>
                <a:schemeClr val="hlin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0"/>
            <a:ext cx="8229600" cy="1143000"/>
          </a:xfrm>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5221" y="304800"/>
            <a:ext cx="9313334" cy="5715000"/>
          </a:xfrm>
        </p:spPr>
      </p:pic>
    </p:spTree>
    <p:extLst>
      <p:ext uri="{BB962C8B-B14F-4D97-AF65-F5344CB8AC3E}">
        <p14:creationId xmlns="" xmlns:p14="http://schemas.microsoft.com/office/powerpoint/2010/main" val="1739940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CAME FIRST?</a:t>
            </a:r>
            <a:endParaRPr lang="en-GB" dirty="0"/>
          </a:p>
        </p:txBody>
      </p:sp>
      <p:sp>
        <p:nvSpPr>
          <p:cNvPr id="3" name="Content Placeholder 2"/>
          <p:cNvSpPr>
            <a:spLocks noGrp="1"/>
          </p:cNvSpPr>
          <p:nvPr>
            <p:ph idx="1"/>
          </p:nvPr>
        </p:nvSpPr>
        <p:spPr/>
        <p:txBody>
          <a:bodyPr>
            <a:normAutofit fontScale="70000" lnSpcReduction="20000"/>
          </a:bodyPr>
          <a:lstStyle/>
          <a:p>
            <a:r>
              <a:rPr lang="en-US" dirty="0" err="1" smtClean="0"/>
              <a:t>Kusunda</a:t>
            </a:r>
            <a:r>
              <a:rPr lang="en-US" dirty="0" smtClean="0"/>
              <a:t>?  </a:t>
            </a:r>
            <a:r>
              <a:rPr lang="en-US" dirty="0" err="1" smtClean="0"/>
              <a:t>Raute</a:t>
            </a:r>
            <a:r>
              <a:rPr lang="en-US" dirty="0" smtClean="0"/>
              <a:t>? </a:t>
            </a:r>
            <a:r>
              <a:rPr lang="en-US" dirty="0" err="1" smtClean="0"/>
              <a:t>Tharu</a:t>
            </a:r>
            <a:r>
              <a:rPr lang="en-US" dirty="0" smtClean="0"/>
              <a:t>? </a:t>
            </a:r>
            <a:r>
              <a:rPr lang="en-US" dirty="0" err="1" smtClean="0"/>
              <a:t>Satar</a:t>
            </a:r>
            <a:r>
              <a:rPr lang="en-US" dirty="0" smtClean="0"/>
              <a:t> (</a:t>
            </a:r>
            <a:r>
              <a:rPr lang="en-US" dirty="0" err="1" smtClean="0"/>
              <a:t>Munda</a:t>
            </a:r>
            <a:r>
              <a:rPr lang="en-US" dirty="0" smtClean="0"/>
              <a:t>)? </a:t>
            </a:r>
            <a:r>
              <a:rPr lang="en-US" dirty="0" err="1" smtClean="0"/>
              <a:t>Kurukh</a:t>
            </a:r>
            <a:r>
              <a:rPr lang="en-US" dirty="0" smtClean="0"/>
              <a:t> (</a:t>
            </a:r>
            <a:r>
              <a:rPr lang="en-US" dirty="0" smtClean="0"/>
              <a:t>Dravidian)?</a:t>
            </a:r>
            <a:endParaRPr lang="en-US" dirty="0" smtClean="0"/>
          </a:p>
          <a:p>
            <a:endParaRPr lang="en-US" dirty="0" smtClean="0"/>
          </a:p>
          <a:p>
            <a:r>
              <a:rPr lang="en-US" dirty="0" smtClean="0"/>
              <a:t>Main </a:t>
            </a:r>
            <a:r>
              <a:rPr lang="en-US" dirty="0" err="1" smtClean="0"/>
              <a:t>janajati</a:t>
            </a:r>
            <a:r>
              <a:rPr lang="en-US" dirty="0" smtClean="0"/>
              <a:t> groups  (?2</a:t>
            </a:r>
            <a:r>
              <a:rPr lang="en-US" baseline="30000" dirty="0" smtClean="0"/>
              <a:t>nd</a:t>
            </a:r>
            <a:r>
              <a:rPr lang="en-US" dirty="0" smtClean="0"/>
              <a:t> millennium B.C onwards? But </a:t>
            </a:r>
            <a:r>
              <a:rPr lang="en-US" dirty="0" smtClean="0"/>
              <a:t>some </a:t>
            </a:r>
            <a:r>
              <a:rPr lang="en-US" dirty="0" smtClean="0"/>
              <a:t>groups arrived much </a:t>
            </a:r>
            <a:r>
              <a:rPr lang="en-US" dirty="0" smtClean="0"/>
              <a:t>later –  </a:t>
            </a:r>
            <a:r>
              <a:rPr lang="en-US" dirty="0" err="1" smtClean="0"/>
              <a:t>e.g.the</a:t>
            </a:r>
            <a:r>
              <a:rPr lang="en-US" dirty="0" smtClean="0"/>
              <a:t> </a:t>
            </a:r>
            <a:r>
              <a:rPr lang="en-US" dirty="0" err="1" smtClean="0"/>
              <a:t>Sherpas</a:t>
            </a:r>
            <a:r>
              <a:rPr lang="en-US" dirty="0" smtClean="0"/>
              <a:t>’ arrival can be dated precisely to 1533 A.D.</a:t>
            </a:r>
            <a:r>
              <a:rPr lang="en-US" dirty="0" smtClean="0"/>
              <a:t>)</a:t>
            </a:r>
            <a:endParaRPr lang="en-US" dirty="0" smtClean="0"/>
          </a:p>
          <a:p>
            <a:endParaRPr lang="en-US" dirty="0" smtClean="0"/>
          </a:p>
          <a:p>
            <a:r>
              <a:rPr lang="en-US" dirty="0" err="1" smtClean="0"/>
              <a:t>Parbatiyas</a:t>
            </a:r>
            <a:r>
              <a:rPr lang="en-US" dirty="0" smtClean="0"/>
              <a:t> (? Early first millennium A.D. onwards; reinforcement by migration from plains – </a:t>
            </a:r>
            <a:r>
              <a:rPr lang="en-US" dirty="0" err="1" smtClean="0"/>
              <a:t>Rajputs</a:t>
            </a:r>
            <a:r>
              <a:rPr lang="en-US" dirty="0" smtClean="0"/>
              <a:t>, some </a:t>
            </a:r>
            <a:r>
              <a:rPr lang="en-US" dirty="0" err="1" smtClean="0"/>
              <a:t>dalits</a:t>
            </a:r>
            <a:r>
              <a:rPr lang="en-US" dirty="0" smtClean="0"/>
              <a:t>) </a:t>
            </a:r>
          </a:p>
          <a:p>
            <a:pPr>
              <a:buNone/>
            </a:pPr>
            <a:endParaRPr lang="en-US" dirty="0" smtClean="0"/>
          </a:p>
          <a:p>
            <a:r>
              <a:rPr lang="en-US" dirty="0" err="1" smtClean="0"/>
              <a:t>Madhesis</a:t>
            </a:r>
            <a:r>
              <a:rPr lang="en-US" dirty="0" smtClean="0"/>
              <a:t> (Major settlement wave  at  end of the 18</a:t>
            </a:r>
            <a:r>
              <a:rPr lang="en-US" baseline="30000" dirty="0" smtClean="0"/>
              <a:t>th</a:t>
            </a:r>
            <a:r>
              <a:rPr lang="en-US" dirty="0" smtClean="0"/>
              <a:t> century (?) but some earlier presence; reinforcement by  later migration from south)</a:t>
            </a:r>
          </a:p>
          <a:p>
            <a:endParaRPr lang="en-US" dirty="0" smtClean="0"/>
          </a:p>
          <a:p>
            <a:pPr>
              <a:buNone/>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BOUNDARIES</a:t>
            </a:r>
            <a:endParaRPr lang="en-GB" dirty="0"/>
          </a:p>
        </p:txBody>
      </p:sp>
      <p:sp>
        <p:nvSpPr>
          <p:cNvPr id="3" name="Content Placeholder 2"/>
          <p:cNvSpPr>
            <a:spLocks noGrp="1"/>
          </p:cNvSpPr>
          <p:nvPr>
            <p:ph idx="1"/>
          </p:nvPr>
        </p:nvSpPr>
        <p:spPr/>
        <p:txBody>
          <a:bodyPr>
            <a:normAutofit lnSpcReduction="10000"/>
          </a:bodyPr>
          <a:lstStyle/>
          <a:p>
            <a:r>
              <a:rPr lang="en-US" dirty="0" smtClean="0"/>
              <a:t>Groups sharing a single </a:t>
            </a:r>
            <a:r>
              <a:rPr lang="en-US" dirty="0" err="1" smtClean="0"/>
              <a:t>ethnonym</a:t>
            </a:r>
            <a:r>
              <a:rPr lang="en-US" dirty="0" smtClean="0"/>
              <a:t> were often composed originally of diverse elements.</a:t>
            </a:r>
          </a:p>
          <a:p>
            <a:r>
              <a:rPr lang="en-US" dirty="0" smtClean="0"/>
              <a:t>Construction of the </a:t>
            </a:r>
            <a:r>
              <a:rPr lang="en-US" dirty="0" err="1" smtClean="0"/>
              <a:t>Kshatriya</a:t>
            </a:r>
            <a:r>
              <a:rPr lang="en-US" dirty="0" smtClean="0"/>
              <a:t>/</a:t>
            </a:r>
            <a:r>
              <a:rPr lang="en-US" dirty="0" err="1" smtClean="0"/>
              <a:t>Chhetri</a:t>
            </a:r>
            <a:r>
              <a:rPr lang="en-US" dirty="0" smtClean="0"/>
              <a:t> caste by marriage between high caste Hindu and lower caste or `tribal’ or simple conferment of caste status:</a:t>
            </a:r>
          </a:p>
          <a:p>
            <a:pPr lvl="1"/>
            <a:r>
              <a:rPr lang="en-US" dirty="0" smtClean="0"/>
              <a:t>`</a:t>
            </a:r>
            <a:r>
              <a:rPr lang="en-US" dirty="0" err="1" smtClean="0"/>
              <a:t>Khus</a:t>
            </a:r>
            <a:r>
              <a:rPr lang="en-US" dirty="0" smtClean="0"/>
              <a:t> and </a:t>
            </a:r>
            <a:r>
              <a:rPr lang="en-US" dirty="0" err="1" smtClean="0"/>
              <a:t>Mungur</a:t>
            </a:r>
            <a:r>
              <a:rPr lang="en-US" dirty="0" smtClean="0"/>
              <a:t> tribes of the </a:t>
            </a:r>
            <a:r>
              <a:rPr lang="en-US" dirty="0" err="1" smtClean="0"/>
              <a:t>Chetree</a:t>
            </a:r>
            <a:r>
              <a:rPr lang="en-US" dirty="0" smtClean="0"/>
              <a:t> class’ (Kirkpatrick)</a:t>
            </a:r>
          </a:p>
          <a:p>
            <a:r>
              <a:rPr lang="en-US" dirty="0" smtClean="0"/>
              <a:t>Similar creation of Brahmans?</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TotalTime>
  <Words>2066</Words>
  <Application>Microsoft Office PowerPoint</Application>
  <PresentationFormat>如螢幕大小 (4:3)</PresentationFormat>
  <Paragraphs>173</Paragraphs>
  <Slides>30</Slides>
  <Notes>1</Notes>
  <HiddenSlides>0</HiddenSlides>
  <MMClips>0</MMClips>
  <ScaleCrop>false</ScaleCrop>
  <HeadingPairs>
    <vt:vector size="4" baseType="variant">
      <vt:variant>
        <vt:lpstr>佈景主題</vt:lpstr>
      </vt:variant>
      <vt:variant>
        <vt:i4>1</vt:i4>
      </vt:variant>
      <vt:variant>
        <vt:lpstr>投影片標題</vt:lpstr>
      </vt:variant>
      <vt:variant>
        <vt:i4>30</vt:i4>
      </vt:variant>
    </vt:vector>
  </HeadingPairs>
  <TitlesOfParts>
    <vt:vector size="31" baseType="lpstr">
      <vt:lpstr>Office Theme</vt:lpstr>
      <vt:lpstr>THE LIMITS OF NATIONALISM: POLITICAL IDENTITY IN NEPAL AND THE BRITISH ISLES John Whelpton             BNAC Lecture, 23/3/16</vt:lpstr>
      <vt:lpstr>ROOTS OF NATIONALISM</vt:lpstr>
      <vt:lpstr>Dispersal of modern humans from Africa</vt:lpstr>
      <vt:lpstr>SINO-TIBETAN LANGUAGES</vt:lpstr>
      <vt:lpstr>The `Kurgan model’ of the dispersal of Indo-European languages from Ukrainian/Russian steppes, c.4,000 - 1000 B.C.?</vt:lpstr>
      <vt:lpstr>THE ETHNIC MIX  (percentages are not authoritative!)</vt:lpstr>
      <vt:lpstr>投影片 7</vt:lpstr>
      <vt:lpstr>WHO CAME FIRST?</vt:lpstr>
      <vt:lpstr>FLUID BOUNDARIES</vt:lpstr>
      <vt:lpstr>PEOPLING OF THE BRITISH ISLES</vt:lpstr>
      <vt:lpstr>Germanic migration into Britain in the 5th. Century A.D.</vt:lpstr>
      <vt:lpstr>STATE AND NATION IN THE BRITISH ISLES – TIMELINE</vt:lpstr>
      <vt:lpstr>PARALLELS (I): LANGUAGE and POPULATION INTERFACES</vt:lpstr>
      <vt:lpstr>PARALLELS (II): EARLY ENGLAND AND NEPAL</vt:lpstr>
      <vt:lpstr>PARALLELS (III): EARLY SCOTLAND AND NEPAL</vt:lpstr>
      <vt:lpstr>THE PEOPLES OF SCOTLAND</vt:lpstr>
      <vt:lpstr>THE POWER OF THE KING’S COUNCIL</vt:lpstr>
      <vt:lpstr>THE PARALLEL BREAKS DOWN - MERGER WITH ENGLAND</vt:lpstr>
      <vt:lpstr>PARALLELS (IV): USES OF THE PAST</vt:lpstr>
      <vt:lpstr> Prithvinarayan Shah  of Gorkha                                  Alfred of Wessex</vt:lpstr>
      <vt:lpstr>ALFRED</vt:lpstr>
      <vt:lpstr>PRITHVINARAYAN</vt:lpstr>
      <vt:lpstr>PRESTIGIOUS ANCESTRY</vt:lpstr>
      <vt:lpstr>PARALLELS (V): IDENTITY ISSUES</vt:lpstr>
      <vt:lpstr>NEPAL AND INDIA: RIVAL NOSTALGIAS?</vt:lpstr>
      <vt:lpstr>`[This picture] seems to have nothing to do … with Nepal – ancient, modern or in the making’            (K.P. Malla)</vt:lpstr>
      <vt:lpstr>THE HRITHIK ROSHAN AFFAIR</vt:lpstr>
      <vt:lpstr>NEW IDENTITIES? (but keep both flags!)</vt:lpstr>
      <vt:lpstr>THE MISSING EMOTIONAL DIMENSION</vt:lpstr>
      <vt:lpstr>MOVING IN THE WRONG DIRECTION?</vt:lpstr>
    </vt:vector>
  </TitlesOfParts>
  <Company>SmartDrop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LIMITS OF NATIONALISM</dc:title>
  <dc:creator>tutor</dc:creator>
  <cp:lastModifiedBy>Owner</cp:lastModifiedBy>
  <cp:revision>115</cp:revision>
  <dcterms:created xsi:type="dcterms:W3CDTF">2016-03-01T06:41:27Z</dcterms:created>
  <dcterms:modified xsi:type="dcterms:W3CDTF">2016-04-03T09:15:56Z</dcterms:modified>
</cp:coreProperties>
</file>