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306" r:id="rId3"/>
    <p:sldId id="326" r:id="rId4"/>
    <p:sldId id="310" r:id="rId5"/>
    <p:sldId id="309" r:id="rId6"/>
    <p:sldId id="329" r:id="rId7"/>
    <p:sldId id="307" r:id="rId8"/>
    <p:sldId id="327" r:id="rId9"/>
    <p:sldId id="311" r:id="rId10"/>
    <p:sldId id="284" r:id="rId11"/>
    <p:sldId id="312" r:id="rId12"/>
    <p:sldId id="313" r:id="rId13"/>
    <p:sldId id="298" r:id="rId14"/>
    <p:sldId id="282" r:id="rId15"/>
    <p:sldId id="299" r:id="rId16"/>
    <p:sldId id="297" r:id="rId17"/>
    <p:sldId id="323" r:id="rId18"/>
    <p:sldId id="324" r:id="rId19"/>
    <p:sldId id="314" r:id="rId20"/>
    <p:sldId id="330"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72" autoAdjust="0"/>
    <p:restoredTop sz="87179" autoAdjust="0"/>
  </p:normalViewPr>
  <p:slideViewPr>
    <p:cSldViewPr>
      <p:cViewPr>
        <p:scale>
          <a:sx n="50" d="100"/>
          <a:sy n="50" d="100"/>
        </p:scale>
        <p:origin x="-1181" y="-54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1257D7-54A1-4561-B8D3-1A9B12220053}" type="datetimeFigureOut">
              <a:rPr lang="en-GB" smtClean="0"/>
              <a:pPr/>
              <a:t>03/04/2016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8FA250-5F4D-4D62-B92F-711900C5D0A2}"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A8FA250-5F4D-4D62-B92F-711900C5D0A2}" type="slidenum">
              <a:rPr lang="en-GB" smtClean="0"/>
              <a:pPr/>
              <a:t>5</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149B241-5921-433D-A067-14BF05CDC967}" type="datetimeFigureOut">
              <a:rPr lang="en-US" smtClean="0"/>
              <a:pPr/>
              <a:t>4/3/2016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336EBF-ADC8-4CAE-856D-73B7C69E46FD}" type="slidenum">
              <a:rPr lang="en-US" smtClean="0"/>
              <a:pPr/>
              <a:t>‹#›</a:t>
            </a:fld>
            <a:endParaRPr lang="en-US"/>
          </a:p>
        </p:txBody>
      </p:sp>
    </p:spTree>
    <p:extLst>
      <p:ext uri="{BB962C8B-B14F-4D97-AF65-F5344CB8AC3E}">
        <p14:creationId xmlns="" xmlns:p14="http://schemas.microsoft.com/office/powerpoint/2010/main" val="2763248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49B241-5921-433D-A067-14BF05CDC967}" type="datetimeFigureOut">
              <a:rPr lang="en-US" smtClean="0"/>
              <a:pPr/>
              <a:t>4/3/2016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336EBF-ADC8-4CAE-856D-73B7C69E46FD}" type="slidenum">
              <a:rPr lang="en-US" smtClean="0"/>
              <a:pPr/>
              <a:t>‹#›</a:t>
            </a:fld>
            <a:endParaRPr lang="en-US"/>
          </a:p>
        </p:txBody>
      </p:sp>
    </p:spTree>
    <p:extLst>
      <p:ext uri="{BB962C8B-B14F-4D97-AF65-F5344CB8AC3E}">
        <p14:creationId xmlns="" xmlns:p14="http://schemas.microsoft.com/office/powerpoint/2010/main" val="2086057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49B241-5921-433D-A067-14BF05CDC967}" type="datetimeFigureOut">
              <a:rPr lang="en-US" smtClean="0"/>
              <a:pPr/>
              <a:t>4/3/2016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336EBF-ADC8-4CAE-856D-73B7C69E46FD}" type="slidenum">
              <a:rPr lang="en-US" smtClean="0"/>
              <a:pPr/>
              <a:t>‹#›</a:t>
            </a:fld>
            <a:endParaRPr lang="en-US"/>
          </a:p>
        </p:txBody>
      </p:sp>
    </p:spTree>
    <p:extLst>
      <p:ext uri="{BB962C8B-B14F-4D97-AF65-F5344CB8AC3E}">
        <p14:creationId xmlns="" xmlns:p14="http://schemas.microsoft.com/office/powerpoint/2010/main" val="3418640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49B241-5921-433D-A067-14BF05CDC967}" type="datetimeFigureOut">
              <a:rPr lang="en-US" smtClean="0"/>
              <a:pPr/>
              <a:t>4/3/2016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336EBF-ADC8-4CAE-856D-73B7C69E46FD}" type="slidenum">
              <a:rPr lang="en-US" smtClean="0"/>
              <a:pPr/>
              <a:t>‹#›</a:t>
            </a:fld>
            <a:endParaRPr lang="en-US"/>
          </a:p>
        </p:txBody>
      </p:sp>
    </p:spTree>
    <p:extLst>
      <p:ext uri="{BB962C8B-B14F-4D97-AF65-F5344CB8AC3E}">
        <p14:creationId xmlns="" xmlns:p14="http://schemas.microsoft.com/office/powerpoint/2010/main" val="2456137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49B241-5921-433D-A067-14BF05CDC967}" type="datetimeFigureOut">
              <a:rPr lang="en-US" smtClean="0"/>
              <a:pPr/>
              <a:t>4/3/2016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336EBF-ADC8-4CAE-856D-73B7C69E46FD}" type="slidenum">
              <a:rPr lang="en-US" smtClean="0"/>
              <a:pPr/>
              <a:t>‹#›</a:t>
            </a:fld>
            <a:endParaRPr lang="en-US"/>
          </a:p>
        </p:txBody>
      </p:sp>
    </p:spTree>
    <p:extLst>
      <p:ext uri="{BB962C8B-B14F-4D97-AF65-F5344CB8AC3E}">
        <p14:creationId xmlns="" xmlns:p14="http://schemas.microsoft.com/office/powerpoint/2010/main" val="2509202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149B241-5921-433D-A067-14BF05CDC967}" type="datetimeFigureOut">
              <a:rPr lang="en-US" smtClean="0"/>
              <a:pPr/>
              <a:t>4/3/2016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336EBF-ADC8-4CAE-856D-73B7C69E46FD}" type="slidenum">
              <a:rPr lang="en-US" smtClean="0"/>
              <a:pPr/>
              <a:t>‹#›</a:t>
            </a:fld>
            <a:endParaRPr lang="en-US"/>
          </a:p>
        </p:txBody>
      </p:sp>
    </p:spTree>
    <p:extLst>
      <p:ext uri="{BB962C8B-B14F-4D97-AF65-F5344CB8AC3E}">
        <p14:creationId xmlns="" xmlns:p14="http://schemas.microsoft.com/office/powerpoint/2010/main" val="4287655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149B241-5921-433D-A067-14BF05CDC967}" type="datetimeFigureOut">
              <a:rPr lang="en-US" smtClean="0"/>
              <a:pPr/>
              <a:t>4/3/2016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336EBF-ADC8-4CAE-856D-73B7C69E46FD}" type="slidenum">
              <a:rPr lang="en-US" smtClean="0"/>
              <a:pPr/>
              <a:t>‹#›</a:t>
            </a:fld>
            <a:endParaRPr lang="en-US"/>
          </a:p>
        </p:txBody>
      </p:sp>
    </p:spTree>
    <p:extLst>
      <p:ext uri="{BB962C8B-B14F-4D97-AF65-F5344CB8AC3E}">
        <p14:creationId xmlns="" xmlns:p14="http://schemas.microsoft.com/office/powerpoint/2010/main" val="2329698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149B241-5921-433D-A067-14BF05CDC967}" type="datetimeFigureOut">
              <a:rPr lang="en-US" smtClean="0"/>
              <a:pPr/>
              <a:t>4/3/2016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336EBF-ADC8-4CAE-856D-73B7C69E46FD}" type="slidenum">
              <a:rPr lang="en-US" smtClean="0"/>
              <a:pPr/>
              <a:t>‹#›</a:t>
            </a:fld>
            <a:endParaRPr lang="en-US"/>
          </a:p>
        </p:txBody>
      </p:sp>
    </p:spTree>
    <p:extLst>
      <p:ext uri="{BB962C8B-B14F-4D97-AF65-F5344CB8AC3E}">
        <p14:creationId xmlns="" xmlns:p14="http://schemas.microsoft.com/office/powerpoint/2010/main" val="2901685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49B241-5921-433D-A067-14BF05CDC967}" type="datetimeFigureOut">
              <a:rPr lang="en-US" smtClean="0"/>
              <a:pPr/>
              <a:t>4/3/2016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336EBF-ADC8-4CAE-856D-73B7C69E46FD}" type="slidenum">
              <a:rPr lang="en-US" smtClean="0"/>
              <a:pPr/>
              <a:t>‹#›</a:t>
            </a:fld>
            <a:endParaRPr lang="en-US"/>
          </a:p>
        </p:txBody>
      </p:sp>
    </p:spTree>
    <p:extLst>
      <p:ext uri="{BB962C8B-B14F-4D97-AF65-F5344CB8AC3E}">
        <p14:creationId xmlns="" xmlns:p14="http://schemas.microsoft.com/office/powerpoint/2010/main" val="3672213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49B241-5921-433D-A067-14BF05CDC967}" type="datetimeFigureOut">
              <a:rPr lang="en-US" smtClean="0"/>
              <a:pPr/>
              <a:t>4/3/2016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336EBF-ADC8-4CAE-856D-73B7C69E46FD}" type="slidenum">
              <a:rPr lang="en-US" smtClean="0"/>
              <a:pPr/>
              <a:t>‹#›</a:t>
            </a:fld>
            <a:endParaRPr lang="en-US"/>
          </a:p>
        </p:txBody>
      </p:sp>
    </p:spTree>
    <p:extLst>
      <p:ext uri="{BB962C8B-B14F-4D97-AF65-F5344CB8AC3E}">
        <p14:creationId xmlns="" xmlns:p14="http://schemas.microsoft.com/office/powerpoint/2010/main" val="3243239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49B241-5921-433D-A067-14BF05CDC967}" type="datetimeFigureOut">
              <a:rPr lang="en-US" smtClean="0"/>
              <a:pPr/>
              <a:t>4/3/2016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336EBF-ADC8-4CAE-856D-73B7C69E46FD}" type="slidenum">
              <a:rPr lang="en-US" smtClean="0"/>
              <a:pPr/>
              <a:t>‹#›</a:t>
            </a:fld>
            <a:endParaRPr lang="en-US"/>
          </a:p>
        </p:txBody>
      </p:sp>
    </p:spTree>
    <p:extLst>
      <p:ext uri="{BB962C8B-B14F-4D97-AF65-F5344CB8AC3E}">
        <p14:creationId xmlns="" xmlns:p14="http://schemas.microsoft.com/office/powerpoint/2010/main" val="1114324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49B241-5921-433D-A067-14BF05CDC967}" type="datetimeFigureOut">
              <a:rPr lang="en-US" smtClean="0"/>
              <a:pPr/>
              <a:t>4/3/2016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336EBF-ADC8-4CAE-856D-73B7C69E46FD}" type="slidenum">
              <a:rPr lang="en-US" smtClean="0"/>
              <a:pPr/>
              <a:t>‹#›</a:t>
            </a:fld>
            <a:endParaRPr lang="en-US"/>
          </a:p>
        </p:txBody>
      </p:sp>
    </p:spTree>
    <p:extLst>
      <p:ext uri="{BB962C8B-B14F-4D97-AF65-F5344CB8AC3E}">
        <p14:creationId xmlns="" xmlns:p14="http://schemas.microsoft.com/office/powerpoint/2010/main" val="39947891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linguae.weebly.com/nepali.html" TargetMode="External"/><Relationship Id="rId2" Type="http://schemas.openxmlformats.org/officeDocument/2006/relationships/hyperlink" Target="http://www.mandalabookpoint.com/upcoming.php?cat=Upcomin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04800"/>
            <a:ext cx="8458200" cy="1470025"/>
          </a:xfrm>
        </p:spPr>
        <p:txBody>
          <a:bodyPr>
            <a:normAutofit/>
          </a:bodyPr>
          <a:lstStyle/>
          <a:p>
            <a:r>
              <a:rPr lang="en-US" b="1" dirty="0" smtClean="0">
                <a:solidFill>
                  <a:srgbClr val="FF0000"/>
                </a:solidFill>
              </a:rPr>
              <a:t>JANG BAHADUR IN EUROPE</a:t>
            </a:r>
            <a:br>
              <a:rPr lang="en-US" b="1" dirty="0" smtClean="0">
                <a:solidFill>
                  <a:srgbClr val="FF0000"/>
                </a:solidFill>
              </a:rPr>
            </a:br>
            <a:r>
              <a:rPr lang="en-US" sz="2200" b="1" dirty="0" smtClean="0"/>
              <a:t>John </a:t>
            </a:r>
            <a:r>
              <a:rPr lang="en-US" sz="2200" b="1" dirty="0" err="1" smtClean="0"/>
              <a:t>Whelpton</a:t>
            </a:r>
            <a:r>
              <a:rPr lang="en-US" sz="2200" b="1" dirty="0" smtClean="0"/>
              <a:t>                          Social Science </a:t>
            </a:r>
            <a:r>
              <a:rPr lang="en-US" sz="2200" b="1" dirty="0" err="1" smtClean="0"/>
              <a:t>Baha</a:t>
            </a:r>
            <a:r>
              <a:rPr lang="en-US" sz="2200" b="1" dirty="0" smtClean="0"/>
              <a:t>, Kathmandu, 30/3/16</a:t>
            </a:r>
            <a:endParaRPr lang="en-US" sz="2200" b="1" dirty="0"/>
          </a:p>
        </p:txBody>
      </p:sp>
      <p:sp>
        <p:nvSpPr>
          <p:cNvPr id="3" name="Subtitle 2"/>
          <p:cNvSpPr>
            <a:spLocks noGrp="1"/>
          </p:cNvSpPr>
          <p:nvPr>
            <p:ph type="subTitle" idx="1"/>
          </p:nvPr>
        </p:nvSpPr>
        <p:spPr/>
        <p:txBody>
          <a:bodyPr/>
          <a:lstStyle/>
          <a:p>
            <a:endParaRPr lang="en-US" dirty="0"/>
          </a:p>
        </p:txBody>
      </p:sp>
      <p:pic>
        <p:nvPicPr>
          <p:cNvPr id="4" name="圖片 3" descr="Nepaulese polka (cropped).png"/>
          <p:cNvPicPr>
            <a:picLocks noChangeAspect="1"/>
          </p:cNvPicPr>
          <p:nvPr/>
        </p:nvPicPr>
        <p:blipFill>
          <a:blip r:embed="rId2" cstate="print"/>
          <a:stretch>
            <a:fillRect/>
          </a:stretch>
        </p:blipFill>
        <p:spPr>
          <a:xfrm>
            <a:off x="1981200" y="1676400"/>
            <a:ext cx="5083355" cy="4632824"/>
          </a:xfrm>
          <a:prstGeom prst="rect">
            <a:avLst/>
          </a:prstGeom>
        </p:spPr>
      </p:pic>
    </p:spTree>
    <p:extLst>
      <p:ext uri="{BB962C8B-B14F-4D97-AF65-F5344CB8AC3E}">
        <p14:creationId xmlns="" xmlns:p14="http://schemas.microsoft.com/office/powerpoint/2010/main" val="24312150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143000"/>
          </a:xfrm>
        </p:spPr>
        <p:txBody>
          <a:bodyPr>
            <a:normAutofit/>
          </a:bodyPr>
          <a:lstStyle/>
          <a:p>
            <a:r>
              <a:rPr lang="en-US" altLang="zh-TW" sz="3600" dirty="0" smtClean="0"/>
              <a:t>NEPAL, BRITAIN AND THE RANA REGIME</a:t>
            </a:r>
            <a:endParaRPr lang="zh-TW" altLang="en-US" sz="3600" dirty="0"/>
          </a:p>
        </p:txBody>
      </p:sp>
      <p:sp>
        <p:nvSpPr>
          <p:cNvPr id="3" name="內容版面配置區 2"/>
          <p:cNvSpPr>
            <a:spLocks noGrp="1"/>
          </p:cNvSpPr>
          <p:nvPr>
            <p:ph idx="1"/>
          </p:nvPr>
        </p:nvSpPr>
        <p:spPr>
          <a:xfrm>
            <a:off x="457200" y="1143000"/>
            <a:ext cx="8229600" cy="5257800"/>
          </a:xfrm>
        </p:spPr>
        <p:txBody>
          <a:bodyPr>
            <a:normAutofit fontScale="92500" lnSpcReduction="10000"/>
          </a:bodyPr>
          <a:lstStyle/>
          <a:p>
            <a:pPr>
              <a:buNone/>
            </a:pPr>
            <a:r>
              <a:rPr lang="en-US" altLang="zh-TW" sz="2000" dirty="0" smtClean="0"/>
              <a:t>1768-69		</a:t>
            </a:r>
            <a:r>
              <a:rPr lang="en-US" altLang="zh-TW" sz="2000" dirty="0" err="1" smtClean="0"/>
              <a:t>Gorkha</a:t>
            </a:r>
            <a:r>
              <a:rPr lang="en-US" altLang="zh-TW" sz="2000" dirty="0" smtClean="0"/>
              <a:t> conquest of the Kathmandu Valley</a:t>
            </a:r>
          </a:p>
          <a:p>
            <a:pPr>
              <a:buNone/>
            </a:pPr>
            <a:r>
              <a:rPr lang="en-US" altLang="zh-TW" sz="2000" dirty="0" smtClean="0"/>
              <a:t>1792		Chinese invasion of Nepal</a:t>
            </a:r>
          </a:p>
          <a:p>
            <a:pPr>
              <a:buNone/>
            </a:pPr>
            <a:r>
              <a:rPr lang="en-US" altLang="zh-TW" sz="2000" dirty="0" smtClean="0"/>
              <a:t>1793		Kirkpatrick Mission to Kathmandu</a:t>
            </a:r>
          </a:p>
          <a:p>
            <a:pPr>
              <a:buNone/>
            </a:pPr>
            <a:r>
              <a:rPr lang="en-US" altLang="zh-TW" sz="2000" dirty="0" smtClean="0"/>
              <a:t>1802-03		Captain Knox in Kathmandu</a:t>
            </a:r>
          </a:p>
          <a:p>
            <a:pPr>
              <a:buNone/>
            </a:pPr>
            <a:r>
              <a:rPr lang="en-US" altLang="zh-TW" sz="2000" dirty="0" smtClean="0"/>
              <a:t>1809-10		Sikh ruler </a:t>
            </a:r>
            <a:r>
              <a:rPr lang="en-US" altLang="zh-TW" sz="2000" dirty="0" err="1" smtClean="0"/>
              <a:t>Ranjit</a:t>
            </a:r>
            <a:r>
              <a:rPr lang="en-US" altLang="zh-TW" sz="2000" dirty="0" smtClean="0"/>
              <a:t> Singh halts </a:t>
            </a:r>
            <a:r>
              <a:rPr lang="en-US" altLang="zh-TW" sz="2000" dirty="0" err="1" smtClean="0"/>
              <a:t>Gorkha</a:t>
            </a:r>
            <a:r>
              <a:rPr lang="en-US" altLang="zh-TW" sz="2000" dirty="0" smtClean="0"/>
              <a:t> expansion in the west</a:t>
            </a:r>
          </a:p>
          <a:p>
            <a:pPr>
              <a:buNone/>
            </a:pPr>
            <a:r>
              <a:rPr lang="en-US" altLang="zh-TW" sz="2000" dirty="0" smtClean="0"/>
              <a:t>1814-16		War between the East India Company and the </a:t>
            </a:r>
            <a:r>
              <a:rPr lang="en-US" altLang="zh-TW" sz="2000" dirty="0" err="1" smtClean="0"/>
              <a:t>Gorkhas</a:t>
            </a:r>
            <a:r>
              <a:rPr lang="en-US" altLang="zh-TW" sz="2000" dirty="0" smtClean="0"/>
              <a:t> –    		formally ended by the ratification of the </a:t>
            </a:r>
            <a:r>
              <a:rPr lang="en-US" altLang="zh-TW" sz="2000" dirty="0" smtClean="0">
                <a:solidFill>
                  <a:srgbClr val="FF0000"/>
                </a:solidFill>
              </a:rPr>
              <a:t>Treaty of </a:t>
            </a:r>
            <a:r>
              <a:rPr lang="en-US" altLang="zh-TW" sz="2000" dirty="0" err="1" smtClean="0">
                <a:solidFill>
                  <a:srgbClr val="FF0000"/>
                </a:solidFill>
              </a:rPr>
              <a:t>Sugauli</a:t>
            </a:r>
            <a:r>
              <a:rPr lang="en-US" altLang="zh-TW" sz="2000" dirty="0" smtClean="0">
                <a:solidFill>
                  <a:srgbClr val="FF0000"/>
                </a:solidFill>
              </a:rPr>
              <a:t> </a:t>
            </a:r>
            <a:r>
              <a:rPr lang="en-US" altLang="zh-TW" sz="2000" dirty="0" smtClean="0"/>
              <a:t>at 		</a:t>
            </a:r>
            <a:r>
              <a:rPr lang="en-US" altLang="zh-TW" sz="2000" dirty="0" err="1" smtClean="0"/>
              <a:t>Makwanpur</a:t>
            </a:r>
            <a:r>
              <a:rPr lang="en-US" altLang="zh-TW" sz="2000" dirty="0" smtClean="0"/>
              <a:t> on </a:t>
            </a:r>
            <a:r>
              <a:rPr lang="en-US" altLang="zh-TW" sz="2000" dirty="0" smtClean="0">
                <a:solidFill>
                  <a:srgbClr val="FF0000"/>
                </a:solidFill>
              </a:rPr>
              <a:t>4 March 1816</a:t>
            </a:r>
          </a:p>
          <a:p>
            <a:pPr marL="457200" indent="-457200">
              <a:buAutoNum type="arabicPlain" startAt="1846"/>
            </a:pPr>
            <a:r>
              <a:rPr lang="en-US" altLang="zh-TW" sz="2000" dirty="0" smtClean="0"/>
              <a:t>             	Jang </a:t>
            </a:r>
            <a:r>
              <a:rPr lang="en-US" altLang="zh-TW" sz="2000" dirty="0" err="1" smtClean="0"/>
              <a:t>Bahadur</a:t>
            </a:r>
            <a:r>
              <a:rPr lang="en-US" altLang="zh-TW" sz="2000" dirty="0" smtClean="0"/>
              <a:t> </a:t>
            </a:r>
            <a:r>
              <a:rPr lang="en-US" altLang="zh-TW" sz="2000" dirty="0" err="1" smtClean="0"/>
              <a:t>Rana</a:t>
            </a:r>
            <a:r>
              <a:rPr lang="en-US" altLang="zh-TW" sz="2000" dirty="0" smtClean="0"/>
              <a:t> becomes prime minister following the </a:t>
            </a:r>
            <a:r>
              <a:rPr lang="en-US" altLang="zh-TW" sz="2000" dirty="0" err="1" smtClean="0"/>
              <a:t>Kot</a:t>
            </a:r>
            <a:r>
              <a:rPr lang="en-US" altLang="zh-TW" sz="2000" dirty="0" smtClean="0"/>
              <a:t> 		Massacre</a:t>
            </a:r>
          </a:p>
          <a:p>
            <a:pPr>
              <a:buNone/>
            </a:pPr>
            <a:r>
              <a:rPr lang="en-US" altLang="zh-TW" sz="2000" dirty="0" smtClean="0"/>
              <a:t>1850	</a:t>
            </a:r>
            <a:r>
              <a:rPr lang="en-US" altLang="zh-TW" sz="2000" dirty="0" smtClean="0">
                <a:solidFill>
                  <a:srgbClr val="FF0000"/>
                </a:solidFill>
              </a:rPr>
              <a:t>                 Jang </a:t>
            </a:r>
            <a:r>
              <a:rPr lang="en-US" altLang="zh-TW" sz="2000" dirty="0" err="1" smtClean="0">
                <a:solidFill>
                  <a:srgbClr val="FF0000"/>
                </a:solidFill>
              </a:rPr>
              <a:t>Bahadur’s</a:t>
            </a:r>
            <a:r>
              <a:rPr lang="en-US" altLang="zh-TW" sz="2000" dirty="0" smtClean="0">
                <a:solidFill>
                  <a:srgbClr val="FF0000"/>
                </a:solidFill>
              </a:rPr>
              <a:t> visit to Britain and France</a:t>
            </a:r>
            <a:r>
              <a:rPr lang="en-US" altLang="zh-TW" sz="2000" dirty="0" smtClean="0"/>
              <a:t>		</a:t>
            </a:r>
          </a:p>
          <a:p>
            <a:pPr>
              <a:buNone/>
            </a:pPr>
            <a:r>
              <a:rPr lang="en-US" altLang="zh-TW" sz="2000" dirty="0" smtClean="0"/>
              <a:t>1856            	Jang becomes Maharaja of </a:t>
            </a:r>
            <a:r>
              <a:rPr lang="en-US" altLang="zh-TW" sz="2000" dirty="0" err="1" smtClean="0"/>
              <a:t>Kaski</a:t>
            </a:r>
            <a:r>
              <a:rPr lang="en-US" altLang="zh-TW" sz="2000" dirty="0" smtClean="0"/>
              <a:t> and </a:t>
            </a:r>
            <a:r>
              <a:rPr lang="en-US" altLang="zh-TW" sz="2000" dirty="0" err="1" smtClean="0"/>
              <a:t>Lamjung</a:t>
            </a:r>
            <a:r>
              <a:rPr lang="en-US" altLang="zh-TW" sz="2000" dirty="0" smtClean="0"/>
              <a:t>             </a:t>
            </a:r>
          </a:p>
          <a:p>
            <a:pPr>
              <a:buNone/>
            </a:pPr>
            <a:r>
              <a:rPr lang="en-US" altLang="zh-TW" sz="2000" dirty="0" smtClean="0"/>
              <a:t>1857-58		Nepal assist’s the British in suppression of the `Indian Mutiny’</a:t>
            </a:r>
          </a:p>
          <a:p>
            <a:pPr>
              <a:buNone/>
            </a:pPr>
            <a:r>
              <a:rPr lang="en-US" altLang="zh-TW" sz="2000" dirty="0" smtClean="0"/>
              <a:t>1877		Jang’s death</a:t>
            </a:r>
          </a:p>
          <a:p>
            <a:pPr>
              <a:buNone/>
            </a:pPr>
            <a:r>
              <a:rPr lang="en-US" altLang="zh-TW" sz="2000" dirty="0" smtClean="0"/>
              <a:t>1885		</a:t>
            </a:r>
            <a:r>
              <a:rPr lang="en-US" altLang="zh-TW" sz="2000" dirty="0" err="1" smtClean="0"/>
              <a:t>Shamsher</a:t>
            </a:r>
            <a:r>
              <a:rPr lang="en-US" altLang="zh-TW" sz="2000" dirty="0" smtClean="0"/>
              <a:t> </a:t>
            </a:r>
            <a:r>
              <a:rPr lang="en-US" altLang="zh-TW" sz="2000" dirty="0" err="1" smtClean="0"/>
              <a:t>Ranas</a:t>
            </a:r>
            <a:r>
              <a:rPr lang="en-US" altLang="zh-TW" sz="2000" dirty="0" smtClean="0"/>
              <a:t> seize power</a:t>
            </a:r>
          </a:p>
          <a:p>
            <a:pPr>
              <a:buNone/>
            </a:pPr>
            <a:r>
              <a:rPr lang="en-US" altLang="zh-TW" sz="2000" dirty="0" smtClean="0"/>
              <a:t>1951		</a:t>
            </a:r>
            <a:r>
              <a:rPr lang="en-US" altLang="zh-TW" sz="2000" dirty="0" err="1" smtClean="0"/>
              <a:t>Rana</a:t>
            </a:r>
            <a:r>
              <a:rPr lang="en-US" altLang="zh-TW" sz="2000" dirty="0" smtClean="0"/>
              <a:t> regime ended by alliance between King </a:t>
            </a:r>
            <a:r>
              <a:rPr lang="en-US" altLang="zh-TW" sz="2000" dirty="0" err="1" smtClean="0"/>
              <a:t>Tribhuvan</a:t>
            </a:r>
            <a:r>
              <a:rPr lang="en-US" altLang="zh-TW" sz="2000" dirty="0" smtClean="0"/>
              <a:t>, the 		Nepali Congress and India.</a:t>
            </a:r>
          </a:p>
          <a:p>
            <a:pPr>
              <a:buNone/>
            </a:pPr>
            <a:endParaRPr lang="zh-TW" altLang="zh-TW"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3400" y="6096000"/>
            <a:ext cx="8229600" cy="762000"/>
          </a:xfrm>
        </p:spPr>
        <p:txBody>
          <a:bodyPr>
            <a:normAutofit/>
          </a:bodyPr>
          <a:lstStyle/>
          <a:p>
            <a:pPr algn="l"/>
            <a:r>
              <a:rPr lang="en-US" altLang="zh-TW" sz="1800" dirty="0" err="1" smtClean="0"/>
              <a:t>Bhimsen</a:t>
            </a:r>
            <a:r>
              <a:rPr lang="en-US" altLang="zh-TW" sz="1800" dirty="0" smtClean="0"/>
              <a:t> </a:t>
            </a:r>
            <a:r>
              <a:rPr lang="en-US" altLang="zh-TW" sz="1800" dirty="0" err="1" smtClean="0"/>
              <a:t>Thapa</a:t>
            </a:r>
            <a:r>
              <a:rPr lang="en-US" altLang="zh-TW" sz="1800" dirty="0" smtClean="0"/>
              <a:t>, </a:t>
            </a:r>
            <a:r>
              <a:rPr lang="en-US" altLang="zh-TW" sz="1800" dirty="0" err="1" smtClean="0"/>
              <a:t>mukhtiyar</a:t>
            </a:r>
            <a:r>
              <a:rPr lang="en-US" altLang="zh-TW" sz="1800" dirty="0" smtClean="0"/>
              <a:t> 1806-1837, and his nephew  (and Jang’s uncle) </a:t>
            </a:r>
            <a:r>
              <a:rPr lang="en-US" altLang="zh-TW" sz="1800" dirty="0" err="1" smtClean="0"/>
              <a:t>Mahbar</a:t>
            </a:r>
            <a:r>
              <a:rPr lang="en-US" altLang="zh-TW" sz="1800" dirty="0" smtClean="0"/>
              <a:t> Singh, prime minister 1843-1845 </a:t>
            </a:r>
            <a:endParaRPr lang="zh-TW" altLang="en-US" sz="1800" dirty="0"/>
          </a:p>
        </p:txBody>
      </p:sp>
      <p:pic>
        <p:nvPicPr>
          <p:cNvPr id="4" name="內容版面配置區 3" descr="Bhimsen-thapa-painting.jpg"/>
          <p:cNvPicPr>
            <a:picLocks noGrp="1" noChangeAspect="1"/>
          </p:cNvPicPr>
          <p:nvPr>
            <p:ph idx="1"/>
          </p:nvPr>
        </p:nvPicPr>
        <p:blipFill>
          <a:blip r:embed="rId2" cstate="print"/>
          <a:stretch>
            <a:fillRect/>
          </a:stretch>
        </p:blipFill>
        <p:spPr>
          <a:xfrm>
            <a:off x="914400" y="304800"/>
            <a:ext cx="4060940" cy="5857907"/>
          </a:xfrm>
        </p:spPr>
      </p:pic>
      <p:pic>
        <p:nvPicPr>
          <p:cNvPr id="5" name="Content Placeholder 3" descr="Portrait_of_muktiyar_mathabar_singh_thapa.jpg"/>
          <p:cNvPicPr>
            <a:picLocks noChangeAspect="1"/>
          </p:cNvPicPr>
          <p:nvPr/>
        </p:nvPicPr>
        <p:blipFill>
          <a:blip r:embed="rId3" cstate="print"/>
          <a:stretch>
            <a:fillRect/>
          </a:stretch>
        </p:blipFill>
        <p:spPr>
          <a:xfrm>
            <a:off x="5089982" y="304800"/>
            <a:ext cx="3493617" cy="5821363"/>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868362"/>
          </a:xfrm>
        </p:spPr>
        <p:txBody>
          <a:bodyPr/>
          <a:lstStyle/>
          <a:p>
            <a:r>
              <a:rPr lang="en-US" altLang="zh-TW" b="1" dirty="0" smtClean="0"/>
              <a:t>Jang’s Objectives</a:t>
            </a:r>
            <a:endParaRPr lang="zh-TW" altLang="en-US" b="1" dirty="0"/>
          </a:p>
        </p:txBody>
      </p:sp>
      <p:sp>
        <p:nvSpPr>
          <p:cNvPr id="3" name="內容版面配置區 2"/>
          <p:cNvSpPr>
            <a:spLocks noGrp="1"/>
          </p:cNvSpPr>
          <p:nvPr>
            <p:ph idx="1"/>
          </p:nvPr>
        </p:nvSpPr>
        <p:spPr/>
        <p:txBody>
          <a:bodyPr>
            <a:normAutofit fontScale="92500" lnSpcReduction="20000"/>
          </a:bodyPr>
          <a:lstStyle/>
          <a:p>
            <a:r>
              <a:rPr lang="en-US" altLang="zh-TW" dirty="0" smtClean="0"/>
              <a:t>Presented by the </a:t>
            </a:r>
            <a:r>
              <a:rPr lang="en-US" altLang="zh-TW" i="1" dirty="0" err="1" smtClean="0"/>
              <a:t>Belait-Yatra</a:t>
            </a:r>
            <a:r>
              <a:rPr lang="en-US" altLang="zh-TW" dirty="0" smtClean="0"/>
              <a:t> as a fact-finding and goodwill mission</a:t>
            </a:r>
          </a:p>
          <a:p>
            <a:r>
              <a:rPr lang="en-US" altLang="zh-TW" dirty="0" smtClean="0"/>
              <a:t>The real agenda:</a:t>
            </a:r>
          </a:p>
          <a:p>
            <a:pPr lvl="1"/>
            <a:r>
              <a:rPr lang="en-US" altLang="zh-TW" dirty="0" smtClean="0"/>
              <a:t>Conciliating the British now all of India was under their control?</a:t>
            </a:r>
          </a:p>
          <a:p>
            <a:pPr lvl="1"/>
            <a:r>
              <a:rPr lang="en-US" altLang="zh-TW" dirty="0" smtClean="0"/>
              <a:t>Ensuring Jang’s personal position?</a:t>
            </a:r>
          </a:p>
          <a:p>
            <a:r>
              <a:rPr lang="en-US" altLang="zh-TW" dirty="0" smtClean="0"/>
              <a:t>Concrete requests:</a:t>
            </a:r>
          </a:p>
          <a:p>
            <a:pPr lvl="1"/>
            <a:r>
              <a:rPr lang="en-US" altLang="zh-TW" dirty="0" smtClean="0"/>
              <a:t>Extradition of absconding revenue collectors</a:t>
            </a:r>
          </a:p>
          <a:p>
            <a:pPr lvl="1"/>
            <a:r>
              <a:rPr lang="en-US" altLang="zh-TW" dirty="0" smtClean="0"/>
              <a:t>Permission to employ British engineers</a:t>
            </a:r>
          </a:p>
          <a:p>
            <a:pPr lvl="1"/>
            <a:r>
              <a:rPr lang="en-US" altLang="zh-TW" dirty="0" smtClean="0"/>
              <a:t>Right to by-pass the Resident and correspond directly with London</a:t>
            </a:r>
          </a:p>
          <a:p>
            <a:pPr lvl="1"/>
            <a:endParaRPr lang="en-US" altLang="zh-TW" dirty="0" smtClean="0"/>
          </a:p>
          <a:p>
            <a:pPr lvl="1"/>
            <a:endParaRPr lang="zh-TW" alt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3400" y="6096000"/>
            <a:ext cx="8229600" cy="762000"/>
          </a:xfrm>
        </p:spPr>
        <p:txBody>
          <a:bodyPr>
            <a:noAutofit/>
          </a:bodyPr>
          <a:lstStyle/>
          <a:p>
            <a:pPr algn="l"/>
            <a:r>
              <a:rPr lang="en-US" sz="1800" dirty="0" smtClean="0"/>
              <a:t>Portrait of Jang painted in 1905 V.S. (1848/9) by </a:t>
            </a:r>
            <a:r>
              <a:rPr lang="en-US" sz="1800" dirty="0" err="1" smtClean="0"/>
              <a:t>Bhajuman</a:t>
            </a:r>
            <a:r>
              <a:rPr lang="en-US" sz="1800" dirty="0" smtClean="0"/>
              <a:t>, the court artist who later accompanied him to Europe. (Reproduced by courtesy of </a:t>
            </a:r>
            <a:r>
              <a:rPr lang="en-US" sz="1800" dirty="0" err="1" smtClean="0"/>
              <a:t>Majarajkumar</a:t>
            </a:r>
            <a:r>
              <a:rPr lang="en-US" sz="1800" dirty="0" smtClean="0"/>
              <a:t> </a:t>
            </a:r>
            <a:r>
              <a:rPr lang="en-US" sz="1800" dirty="0" err="1" smtClean="0"/>
              <a:t>Mussories</a:t>
            </a:r>
            <a:r>
              <a:rPr lang="en-US" sz="1800" dirty="0" smtClean="0"/>
              <a:t> </a:t>
            </a:r>
            <a:r>
              <a:rPr lang="en-US" sz="1800" dirty="0" err="1" smtClean="0"/>
              <a:t>Shumshere</a:t>
            </a:r>
            <a:r>
              <a:rPr lang="en-US" sz="1800" dirty="0" smtClean="0"/>
              <a:t> J.B. </a:t>
            </a:r>
            <a:r>
              <a:rPr lang="en-US" sz="1800" dirty="0" err="1" smtClean="0"/>
              <a:t>Rana</a:t>
            </a:r>
            <a:r>
              <a:rPr lang="en-US" sz="1800" dirty="0" smtClean="0"/>
              <a:t>)</a:t>
            </a:r>
            <a:r>
              <a:rPr lang="en-GB" sz="1800" dirty="0" smtClean="0"/>
              <a:t/>
            </a:r>
            <a:br>
              <a:rPr lang="en-GB" sz="1800" dirty="0" smtClean="0"/>
            </a:br>
            <a:endParaRPr lang="zh-TW" altLang="en-US" sz="1800" dirty="0"/>
          </a:p>
        </p:txBody>
      </p:sp>
      <p:pic>
        <p:nvPicPr>
          <p:cNvPr id="4" name="內容版面配置區 3" descr="Jang1905.png"/>
          <p:cNvPicPr>
            <a:picLocks noGrp="1" noChangeAspect="1"/>
          </p:cNvPicPr>
          <p:nvPr>
            <p:ph idx="1"/>
          </p:nvPr>
        </p:nvPicPr>
        <p:blipFill>
          <a:blip r:embed="rId2" cstate="print"/>
          <a:stretch>
            <a:fillRect/>
          </a:stretch>
        </p:blipFill>
        <p:spPr>
          <a:xfrm>
            <a:off x="2456172" y="0"/>
            <a:ext cx="4499576" cy="5791200"/>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81000" y="6019800"/>
            <a:ext cx="8229600" cy="838200"/>
          </a:xfrm>
        </p:spPr>
        <p:txBody>
          <a:bodyPr>
            <a:normAutofit/>
          </a:bodyPr>
          <a:lstStyle/>
          <a:p>
            <a:r>
              <a:rPr lang="en-US" altLang="zh-TW" sz="2000" dirty="0" smtClean="0"/>
              <a:t>Portrait of Jang painted in London in 1850. Copies hang in both the South Asia Reading Room at the British Library and in the </a:t>
            </a:r>
            <a:r>
              <a:rPr lang="en-US" altLang="zh-TW" sz="2000" dirty="0" err="1" smtClean="0"/>
              <a:t>Keshar</a:t>
            </a:r>
            <a:r>
              <a:rPr lang="en-US" altLang="zh-TW" sz="2000" dirty="0" smtClean="0"/>
              <a:t> </a:t>
            </a:r>
            <a:r>
              <a:rPr lang="en-US" altLang="zh-TW" sz="2000" dirty="0" err="1" smtClean="0"/>
              <a:t>Mahal</a:t>
            </a:r>
            <a:r>
              <a:rPr lang="en-US" altLang="zh-TW" sz="2000" dirty="0" smtClean="0"/>
              <a:t> in Kathmandu</a:t>
            </a:r>
            <a:endParaRPr lang="zh-TW" altLang="en-US" sz="2000" dirty="0"/>
          </a:p>
        </p:txBody>
      </p:sp>
      <p:pic>
        <p:nvPicPr>
          <p:cNvPr id="4" name="內容版面配置區 3" descr="BL(Reduced).png"/>
          <p:cNvPicPr>
            <a:picLocks noGrp="1" noChangeAspect="1"/>
          </p:cNvPicPr>
          <p:nvPr>
            <p:ph idx="1"/>
          </p:nvPr>
        </p:nvPicPr>
        <p:blipFill>
          <a:blip r:embed="rId2" cstate="print"/>
          <a:stretch>
            <a:fillRect/>
          </a:stretch>
        </p:blipFill>
        <p:spPr>
          <a:xfrm>
            <a:off x="2743200" y="0"/>
            <a:ext cx="3872270" cy="6027693"/>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5715000"/>
            <a:ext cx="8229600" cy="1143000"/>
          </a:xfrm>
        </p:spPr>
        <p:txBody>
          <a:bodyPr>
            <a:normAutofit/>
          </a:bodyPr>
          <a:lstStyle/>
          <a:p>
            <a:r>
              <a:rPr lang="en-US" altLang="zh-TW" sz="2700" dirty="0" smtClean="0"/>
              <a:t>Jang </a:t>
            </a:r>
            <a:r>
              <a:rPr lang="en-US" altLang="zh-TW" sz="2700" dirty="0" err="1" smtClean="0"/>
              <a:t>Bahadur</a:t>
            </a:r>
            <a:r>
              <a:rPr lang="en-US" altLang="zh-TW" sz="2700" dirty="0" smtClean="0"/>
              <a:t>, </a:t>
            </a:r>
            <a:r>
              <a:rPr lang="en-US" altLang="zh-TW" sz="2700" dirty="0" err="1" smtClean="0"/>
              <a:t>Dhir</a:t>
            </a:r>
            <a:r>
              <a:rPr lang="en-US" altLang="zh-TW" sz="2700" dirty="0" smtClean="0"/>
              <a:t>  </a:t>
            </a:r>
            <a:r>
              <a:rPr lang="en-US" altLang="zh-TW" sz="2700" dirty="0" err="1" smtClean="0"/>
              <a:t>Shamsher</a:t>
            </a:r>
            <a:r>
              <a:rPr lang="en-US" altLang="zh-TW" sz="2700" dirty="0" smtClean="0"/>
              <a:t> and </a:t>
            </a:r>
            <a:r>
              <a:rPr lang="en-US" altLang="zh-TW" sz="2700" dirty="0" err="1" smtClean="0"/>
              <a:t>Jagat</a:t>
            </a:r>
            <a:r>
              <a:rPr lang="en-US" altLang="zh-TW" sz="2700" dirty="0" smtClean="0"/>
              <a:t> </a:t>
            </a:r>
            <a:r>
              <a:rPr lang="en-US" altLang="zh-TW" sz="2700" dirty="0" err="1" smtClean="0"/>
              <a:t>Shamsher</a:t>
            </a:r>
            <a:r>
              <a:rPr lang="en-US" altLang="zh-TW" sz="2700" dirty="0" smtClean="0"/>
              <a:t> in London – unknown artist</a:t>
            </a:r>
            <a:endParaRPr lang="zh-TW" altLang="en-US" sz="2700" dirty="0"/>
          </a:p>
        </p:txBody>
      </p:sp>
      <p:pic>
        <p:nvPicPr>
          <p:cNvPr id="4" name="內容版面配置區 3" descr="BrothersinLondon.png"/>
          <p:cNvPicPr>
            <a:picLocks noGrp="1" noChangeAspect="1"/>
          </p:cNvPicPr>
          <p:nvPr>
            <p:ph idx="1"/>
          </p:nvPr>
        </p:nvPicPr>
        <p:blipFill>
          <a:blip r:embed="rId2" cstate="print"/>
          <a:stretch>
            <a:fillRect/>
          </a:stretch>
        </p:blipFill>
        <p:spPr>
          <a:xfrm>
            <a:off x="1312473" y="0"/>
            <a:ext cx="6470260" cy="5638800"/>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3400" y="5715000"/>
            <a:ext cx="8229600" cy="1143000"/>
          </a:xfrm>
        </p:spPr>
        <p:txBody>
          <a:bodyPr>
            <a:noAutofit/>
          </a:bodyPr>
          <a:lstStyle/>
          <a:p>
            <a:pPr algn="l"/>
            <a:r>
              <a:rPr lang="en-GB" sz="2000" dirty="0" smtClean="0"/>
              <a:t>Lord John Russell (eighth from the left ) and Lord </a:t>
            </a:r>
            <a:r>
              <a:rPr lang="en-GB" sz="2000" dirty="0" err="1" smtClean="0"/>
              <a:t>Palmerston</a:t>
            </a:r>
            <a:r>
              <a:rPr lang="en-GB" sz="2000" dirty="0" smtClean="0"/>
              <a:t> (seated in front of the map) in the Coalition Cabinet of 1854 (painting by G. Gilbert, reproduced by  courtesy of the National Gallery)</a:t>
            </a:r>
            <a:endParaRPr lang="zh-TW" altLang="en-US" sz="2000" dirty="0"/>
          </a:p>
        </p:txBody>
      </p:sp>
      <p:pic>
        <p:nvPicPr>
          <p:cNvPr id="4" name="內容版面配置區 3" descr="Coalition_Ministry_of_1854.jpg"/>
          <p:cNvPicPr>
            <a:picLocks noGrp="1" noChangeAspect="1"/>
          </p:cNvPicPr>
          <p:nvPr>
            <p:ph idx="1"/>
          </p:nvPr>
        </p:nvPicPr>
        <p:blipFill>
          <a:blip r:embed="rId2" cstate="print"/>
          <a:stretch>
            <a:fillRect/>
          </a:stretch>
        </p:blipFill>
        <p:spPr>
          <a:xfrm>
            <a:off x="762000" y="0"/>
            <a:ext cx="7831667" cy="5638800"/>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81000" y="5715000"/>
            <a:ext cx="8229600" cy="1143000"/>
          </a:xfrm>
        </p:spPr>
        <p:txBody>
          <a:bodyPr>
            <a:normAutofit/>
          </a:bodyPr>
          <a:lstStyle/>
          <a:p>
            <a:pPr algn="l"/>
            <a:r>
              <a:rPr lang="en-US" altLang="zh-TW" sz="2000" dirty="0" smtClean="0"/>
              <a:t>                                      A  Fair in the Thames Tunnel (1845)</a:t>
            </a:r>
            <a:br>
              <a:rPr lang="en-US" altLang="zh-TW" sz="2000" dirty="0" smtClean="0"/>
            </a:br>
            <a:r>
              <a:rPr lang="en-US" altLang="zh-TW" sz="2000" dirty="0" smtClean="0"/>
              <a:t/>
            </a:r>
            <a:br>
              <a:rPr lang="en-US" altLang="zh-TW" sz="2000" dirty="0" smtClean="0"/>
            </a:br>
            <a:r>
              <a:rPr lang="en-US" altLang="zh-TW" sz="1600" dirty="0" smtClean="0"/>
              <a:t>http://russiadock.blogspot.hk/2015/09/marc-brunel-in-rotherhithe-construction.html  </a:t>
            </a:r>
            <a:endParaRPr lang="zh-TW" altLang="en-US" sz="1600" dirty="0"/>
          </a:p>
        </p:txBody>
      </p:sp>
      <p:sp>
        <p:nvSpPr>
          <p:cNvPr id="3" name="內容版面配置區 2"/>
          <p:cNvSpPr>
            <a:spLocks noGrp="1"/>
          </p:cNvSpPr>
          <p:nvPr>
            <p:ph idx="1"/>
          </p:nvPr>
        </p:nvSpPr>
        <p:spPr>
          <a:xfrm>
            <a:off x="685800" y="838200"/>
            <a:ext cx="8229600" cy="4525963"/>
          </a:xfrm>
        </p:spPr>
        <p:txBody>
          <a:bodyPr/>
          <a:lstStyle/>
          <a:p>
            <a:endParaRPr lang="zh-TW" altLang="en-US" dirty="0"/>
          </a:p>
        </p:txBody>
      </p:sp>
      <p:pic>
        <p:nvPicPr>
          <p:cNvPr id="12290" name="Picture 2" descr="http://4.bp.blogspot.com/-sNshgpAr2LQ/Ver_J67kb-I/AAAAAAAAUl8/ImDlpm2DSdY/s1600/Fair%2Bin%2BThames%2BTunnel%2B1855%2BILN.jpg"/>
          <p:cNvPicPr>
            <a:picLocks noChangeAspect="1" noChangeArrowheads="1"/>
          </p:cNvPicPr>
          <p:nvPr/>
        </p:nvPicPr>
        <p:blipFill>
          <a:blip r:embed="rId2" cstate="print"/>
          <a:srcRect/>
          <a:stretch>
            <a:fillRect/>
          </a:stretch>
        </p:blipFill>
        <p:spPr bwMode="auto">
          <a:xfrm>
            <a:off x="762000" y="0"/>
            <a:ext cx="7924800" cy="567944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3400" y="5334000"/>
            <a:ext cx="8229600" cy="1371600"/>
          </a:xfrm>
        </p:spPr>
        <p:txBody>
          <a:bodyPr>
            <a:normAutofit/>
          </a:bodyPr>
          <a:lstStyle/>
          <a:p>
            <a:pPr algn="l"/>
            <a:r>
              <a:rPr lang="en-GB" sz="2000" dirty="0" smtClean="0"/>
              <a:t>HMS Albion, the ship which Jang </a:t>
            </a:r>
            <a:r>
              <a:rPr lang="en-GB" sz="2000" dirty="0" err="1" smtClean="0"/>
              <a:t>Bahadur</a:t>
            </a:r>
            <a:r>
              <a:rPr lang="en-GB" sz="2000" dirty="0" smtClean="0"/>
              <a:t> inspected at Plymouth. It is shown here with damage to its masts inflicted by Russian artillery during the Crimean War.</a:t>
            </a:r>
            <a:br>
              <a:rPr lang="en-GB" sz="2000" dirty="0" smtClean="0"/>
            </a:br>
            <a:r>
              <a:rPr lang="fr-FR" sz="2000" dirty="0" smtClean="0"/>
              <a:t>(</a:t>
            </a:r>
            <a:r>
              <a:rPr lang="fr-FR" sz="2000" dirty="0" err="1" smtClean="0"/>
              <a:t>Picure</a:t>
            </a:r>
            <a:r>
              <a:rPr lang="fr-FR" sz="2000" dirty="0" smtClean="0"/>
              <a:t> by Louis Le Breton, National Maritime </a:t>
            </a:r>
            <a:r>
              <a:rPr lang="fr-FR" sz="2000" dirty="0" err="1" smtClean="0"/>
              <a:t>Museum</a:t>
            </a:r>
            <a:r>
              <a:rPr lang="fr-FR" sz="2000" dirty="0" smtClean="0"/>
              <a:t>)</a:t>
            </a:r>
            <a:endParaRPr lang="zh-TW" altLang="en-US" sz="2000" dirty="0"/>
          </a:p>
        </p:txBody>
      </p:sp>
      <p:pic>
        <p:nvPicPr>
          <p:cNvPr id="4" name="內容版面配置區 3" descr="Albion.jpg"/>
          <p:cNvPicPr>
            <a:picLocks noGrp="1" noChangeAspect="1"/>
          </p:cNvPicPr>
          <p:nvPr>
            <p:ph idx="1"/>
          </p:nvPr>
        </p:nvPicPr>
        <p:blipFill>
          <a:blip r:embed="rId2" cstate="print"/>
          <a:stretch>
            <a:fillRect/>
          </a:stretch>
        </p:blipFill>
        <p:spPr>
          <a:xfrm>
            <a:off x="762000" y="0"/>
            <a:ext cx="7620001" cy="5410200"/>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2438400"/>
          </a:xfrm>
        </p:spPr>
        <p:txBody>
          <a:bodyPr>
            <a:normAutofit fontScale="90000"/>
          </a:bodyPr>
          <a:lstStyle/>
          <a:p>
            <a:pPr algn="l"/>
            <a:r>
              <a:rPr lang="en-US" altLang="zh-TW" sz="2700" dirty="0" smtClean="0"/>
              <a:t/>
            </a:r>
            <a:br>
              <a:rPr lang="en-US" altLang="zh-TW" sz="2700" dirty="0" smtClean="0"/>
            </a:br>
            <a:r>
              <a:rPr lang="en-US" altLang="zh-TW" sz="2700" dirty="0" smtClean="0"/>
              <a:t/>
            </a:r>
            <a:br>
              <a:rPr lang="en-US" altLang="zh-TW" sz="2700" dirty="0" smtClean="0"/>
            </a:br>
            <a:r>
              <a:rPr lang="en-US" altLang="zh-TW" sz="2700" dirty="0" smtClean="0"/>
              <a:t/>
            </a:r>
            <a:br>
              <a:rPr lang="en-US" altLang="zh-TW" sz="2700" dirty="0" smtClean="0"/>
            </a:br>
            <a:r>
              <a:rPr lang="en-US" altLang="zh-TW" sz="2700" dirty="0" smtClean="0"/>
              <a:t/>
            </a:r>
            <a:br>
              <a:rPr lang="en-US" altLang="zh-TW" sz="2700" dirty="0" smtClean="0"/>
            </a:br>
            <a:r>
              <a:rPr lang="en-US" altLang="zh-TW" sz="2700" b="1" dirty="0" smtClean="0"/>
              <a:t>The `Indian Mutiny’ – Jang at </a:t>
            </a:r>
            <a:r>
              <a:rPr lang="en-US" altLang="zh-TW" sz="2700" b="1" dirty="0" err="1" smtClean="0"/>
              <a:t>Lucknow</a:t>
            </a:r>
            <a:r>
              <a:rPr lang="en-US" altLang="zh-TW" sz="2700" dirty="0" smtClean="0"/>
              <a:t>:</a:t>
            </a:r>
            <a:br>
              <a:rPr lang="en-US" altLang="zh-TW" sz="2700" dirty="0" smtClean="0"/>
            </a:br>
            <a:r>
              <a:rPr lang="en-US" altLang="zh-TW" sz="2700" dirty="0" smtClean="0"/>
              <a:t>`When he arrived with his </a:t>
            </a:r>
            <a:r>
              <a:rPr lang="en-US" altLang="zh-TW" sz="2700" dirty="0" err="1" smtClean="0"/>
              <a:t>Gurkhas</a:t>
            </a:r>
            <a:r>
              <a:rPr lang="en-US" altLang="zh-TW" sz="2700" dirty="0" smtClean="0"/>
              <a:t>, Jang </a:t>
            </a:r>
            <a:r>
              <a:rPr lang="en-US" altLang="zh-TW" sz="2700" dirty="0" err="1" smtClean="0"/>
              <a:t>Bahadur</a:t>
            </a:r>
            <a:r>
              <a:rPr lang="en-US" altLang="zh-TW" sz="2700" dirty="0" smtClean="0"/>
              <a:t> told Campbell `had he not visited England, he would now have been fighting against us instead of with us.’ (Diary of Sir Frederick </a:t>
            </a:r>
            <a:r>
              <a:rPr lang="en-US" altLang="zh-TW" sz="2700" dirty="0" err="1" smtClean="0"/>
              <a:t>Traills</a:t>
            </a:r>
            <a:r>
              <a:rPr lang="en-US" altLang="zh-TW" sz="2700" dirty="0" smtClean="0"/>
              <a:t>-Burroughs, quoted in Christopher </a:t>
            </a:r>
            <a:r>
              <a:rPr lang="en-US" altLang="zh-TW" sz="2700" dirty="0" err="1" smtClean="0"/>
              <a:t>Hibbert</a:t>
            </a:r>
            <a:r>
              <a:rPr lang="en-US" altLang="zh-TW" sz="2700" dirty="0" smtClean="0"/>
              <a:t>,</a:t>
            </a:r>
            <a:br>
              <a:rPr lang="en-US" altLang="zh-TW" sz="2700" dirty="0" smtClean="0"/>
            </a:br>
            <a:r>
              <a:rPr lang="en-US" altLang="zh-TW" sz="2200" i="1" dirty="0" smtClean="0"/>
              <a:t>The Great Mutiny-India 1857, </a:t>
            </a:r>
            <a:r>
              <a:rPr lang="en-US" altLang="zh-TW" sz="2200" dirty="0" smtClean="0"/>
              <a:t>Penguin Books, London, 1980, p. 428) </a:t>
            </a:r>
            <a:r>
              <a:rPr lang="en-US" altLang="zh-TW" dirty="0" smtClean="0"/>
              <a:t/>
            </a:r>
            <a:br>
              <a:rPr lang="en-US" altLang="zh-TW" dirty="0" smtClean="0"/>
            </a:br>
            <a:r>
              <a:rPr lang="en-US" altLang="zh-TW" dirty="0" smtClean="0"/>
              <a:t/>
            </a:r>
            <a:br>
              <a:rPr lang="en-US" altLang="zh-TW" dirty="0" smtClean="0"/>
            </a:br>
            <a:endParaRPr lang="zh-TW" altLang="en-US" dirty="0"/>
          </a:p>
        </p:txBody>
      </p:sp>
      <p:pic>
        <p:nvPicPr>
          <p:cNvPr id="4" name="內容版面配置區 3" descr="Jung-Bahadur-LeMonde-gr.jpg"/>
          <p:cNvPicPr>
            <a:picLocks noGrp="1" noChangeAspect="1"/>
          </p:cNvPicPr>
          <p:nvPr>
            <p:ph idx="1"/>
          </p:nvPr>
        </p:nvPicPr>
        <p:blipFill>
          <a:blip r:embed="rId2" cstate="print"/>
          <a:stretch>
            <a:fillRect/>
          </a:stretch>
        </p:blipFill>
        <p:spPr>
          <a:xfrm>
            <a:off x="2038446" y="2514600"/>
            <a:ext cx="5191410" cy="4157306"/>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3400" y="5715000"/>
            <a:ext cx="8229600" cy="1143000"/>
          </a:xfrm>
        </p:spPr>
        <p:txBody>
          <a:bodyPr>
            <a:normAutofit/>
          </a:bodyPr>
          <a:lstStyle/>
          <a:p>
            <a:r>
              <a:rPr lang="en-US" altLang="zh-TW" sz="2000" dirty="0" smtClean="0"/>
              <a:t>The  opening of the </a:t>
            </a:r>
            <a:r>
              <a:rPr lang="en-US" altLang="zh-TW" sz="2000" i="1" dirty="0" err="1" smtClean="0"/>
              <a:t>Belait-Yatra</a:t>
            </a:r>
            <a:r>
              <a:rPr lang="en-US" altLang="zh-TW" sz="2000" dirty="0" smtClean="0"/>
              <a:t> in </a:t>
            </a:r>
            <a:r>
              <a:rPr lang="en-US" altLang="zh-TW" sz="2000" dirty="0" err="1" smtClean="0"/>
              <a:t>Kamal</a:t>
            </a:r>
            <a:r>
              <a:rPr lang="en-US" altLang="zh-TW" sz="2000" dirty="0" smtClean="0"/>
              <a:t> Mani </a:t>
            </a:r>
            <a:r>
              <a:rPr lang="en-US" altLang="zh-TW" sz="2000" dirty="0" err="1" smtClean="0"/>
              <a:t>Dixit’s</a:t>
            </a:r>
            <a:r>
              <a:rPr lang="en-US" altLang="zh-TW" sz="2000" dirty="0" smtClean="0"/>
              <a:t> edition (Kathmandu, </a:t>
            </a:r>
            <a:r>
              <a:rPr lang="en-US" altLang="zh-TW" sz="2000" dirty="0" err="1" smtClean="0"/>
              <a:t>Sajha</a:t>
            </a:r>
            <a:r>
              <a:rPr lang="en-US" altLang="zh-TW" sz="2000" dirty="0" smtClean="0"/>
              <a:t> Press, 1957/8)</a:t>
            </a:r>
            <a:endParaRPr lang="zh-TW" altLang="en-US" sz="2000" dirty="0"/>
          </a:p>
        </p:txBody>
      </p:sp>
      <p:sp>
        <p:nvSpPr>
          <p:cNvPr id="5" name="內容版面配置區 4"/>
          <p:cNvSpPr>
            <a:spLocks noGrp="1"/>
          </p:cNvSpPr>
          <p:nvPr>
            <p:ph idx="1"/>
          </p:nvPr>
        </p:nvSpPr>
        <p:spPr>
          <a:xfrm>
            <a:off x="457200" y="1600201"/>
            <a:ext cx="8001000" cy="4191000"/>
          </a:xfrm>
        </p:spPr>
        <p:txBody>
          <a:bodyPr/>
          <a:lstStyle/>
          <a:p>
            <a:endParaRPr lang="zh-TW" altLang="en-US" dirty="0"/>
          </a:p>
        </p:txBody>
      </p:sp>
      <p:pic>
        <p:nvPicPr>
          <p:cNvPr id="1026" name="Picture 2"/>
          <p:cNvPicPr>
            <a:picLocks noChangeAspect="1" noChangeArrowheads="1"/>
          </p:cNvPicPr>
          <p:nvPr/>
        </p:nvPicPr>
        <p:blipFill>
          <a:blip r:embed="rId2" cstate="print"/>
          <a:srcRect/>
          <a:stretch>
            <a:fillRect/>
          </a:stretch>
        </p:blipFill>
        <p:spPr bwMode="auto">
          <a:xfrm>
            <a:off x="2173816" y="152400"/>
            <a:ext cx="4303184" cy="579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715000"/>
            <a:ext cx="8229600" cy="1143000"/>
          </a:xfrm>
        </p:spPr>
        <p:txBody>
          <a:bodyPr>
            <a:normAutofit/>
          </a:bodyPr>
          <a:lstStyle/>
          <a:p>
            <a:r>
              <a:rPr lang="en-US" sz="1800" dirty="0" smtClean="0"/>
              <a:t>Running dog of British imperialism? (Extract from Karl Marx’s notes on the aftermath of the revolt, published in </a:t>
            </a:r>
            <a:r>
              <a:rPr lang="en-US" sz="1800" i="1" dirty="0" smtClean="0"/>
              <a:t>Marx Engels – The First War of Independence 1857-1859</a:t>
            </a:r>
            <a:r>
              <a:rPr lang="en-US" sz="1800" dirty="0" smtClean="0"/>
              <a:t>)</a:t>
            </a:r>
            <a:endParaRPr lang="en-GB" sz="1800" dirty="0"/>
          </a:p>
        </p:txBody>
      </p:sp>
      <p:sp>
        <p:nvSpPr>
          <p:cNvPr id="6" name="Content Placeholder 5"/>
          <p:cNvSpPr>
            <a:spLocks noGrp="1"/>
          </p:cNvSpPr>
          <p:nvPr>
            <p:ph idx="1"/>
          </p:nvPr>
        </p:nvSpPr>
        <p:spPr>
          <a:xfrm>
            <a:off x="457200" y="1600201"/>
            <a:ext cx="8077200" cy="1981200"/>
          </a:xfrm>
        </p:spPr>
        <p:txBody>
          <a:bodyPr/>
          <a:lstStyle/>
          <a:p>
            <a:endParaRPr lang="en-GB" dirty="0"/>
          </a:p>
        </p:txBody>
      </p:sp>
      <p:pic>
        <p:nvPicPr>
          <p:cNvPr id="3074" name="Picture 2"/>
          <p:cNvPicPr>
            <a:picLocks noChangeAspect="1" noChangeArrowheads="1"/>
          </p:cNvPicPr>
          <p:nvPr/>
        </p:nvPicPr>
        <p:blipFill>
          <a:blip r:embed="rId2" cstate="print"/>
          <a:srcRect/>
          <a:stretch>
            <a:fillRect/>
          </a:stretch>
        </p:blipFill>
        <p:spPr bwMode="auto">
          <a:xfrm>
            <a:off x="2286000" y="0"/>
            <a:ext cx="4726991" cy="586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1143000"/>
          </a:xfrm>
        </p:spPr>
        <p:txBody>
          <a:bodyPr>
            <a:normAutofit/>
          </a:bodyPr>
          <a:lstStyle/>
          <a:p>
            <a:r>
              <a:rPr lang="en-US" sz="2000" dirty="0" smtClean="0"/>
              <a:t>Masthead of the </a:t>
            </a:r>
            <a:r>
              <a:rPr lang="en-US" sz="2000" i="1" dirty="0" smtClean="0"/>
              <a:t>Illustrated London News</a:t>
            </a:r>
            <a:r>
              <a:rPr lang="en-US" sz="2000" dirty="0" smtClean="0"/>
              <a:t>, whose drawing of Jang </a:t>
            </a:r>
            <a:r>
              <a:rPr lang="en-US" sz="2000" dirty="0" err="1" smtClean="0"/>
              <a:t>Bahadur</a:t>
            </a:r>
            <a:r>
              <a:rPr lang="en-US" sz="2000" dirty="0" smtClean="0"/>
              <a:t> was</a:t>
            </a:r>
            <a:br>
              <a:rPr lang="en-US" sz="2000" dirty="0" smtClean="0"/>
            </a:br>
            <a:r>
              <a:rPr lang="en-US" sz="2000" dirty="0" smtClean="0"/>
              <a:t>widely copied in Britain and France</a:t>
            </a:r>
            <a:endParaRPr lang="en-GB" sz="2000" dirty="0"/>
          </a:p>
        </p:txBody>
      </p:sp>
      <p:sp>
        <p:nvSpPr>
          <p:cNvPr id="3" name="Content Placeholder 2"/>
          <p:cNvSpPr>
            <a:spLocks noGrp="1"/>
          </p:cNvSpPr>
          <p:nvPr>
            <p:ph idx="1"/>
          </p:nvPr>
        </p:nvSpPr>
        <p:spPr/>
        <p:txBody>
          <a:bodyPr/>
          <a:lstStyle/>
          <a:p>
            <a:pPr>
              <a:buNone/>
            </a:pPr>
            <a:endParaRPr lang="en-GB" dirty="0"/>
          </a:p>
        </p:txBody>
      </p:sp>
      <p:pic>
        <p:nvPicPr>
          <p:cNvPr id="52226" name="Picture 2" descr="https://upload.wikimedia.org/wikipedia/commons/4/47/Illustrated_London_News_-_19_October_1844_header.jpg"/>
          <p:cNvPicPr>
            <a:picLocks noChangeAspect="1" noChangeArrowheads="1"/>
          </p:cNvPicPr>
          <p:nvPr/>
        </p:nvPicPr>
        <p:blipFill>
          <a:blip r:embed="rId2" cstate="print"/>
          <a:srcRect/>
          <a:stretch>
            <a:fillRect/>
          </a:stretch>
        </p:blipFill>
        <p:spPr bwMode="auto">
          <a:xfrm>
            <a:off x="1" y="1447800"/>
            <a:ext cx="9143999" cy="3681573"/>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715000"/>
            <a:ext cx="8229600" cy="1143000"/>
          </a:xfrm>
        </p:spPr>
        <p:txBody>
          <a:bodyPr>
            <a:normAutofit/>
          </a:bodyPr>
          <a:lstStyle/>
          <a:p>
            <a:r>
              <a:rPr lang="en-US" sz="2000" dirty="0" smtClean="0"/>
              <a:t>Memoirs of the British liaison officer who accompanied the embassy.</a:t>
            </a:r>
            <a:endParaRPr lang="en-GB" sz="2000" dirty="0"/>
          </a:p>
        </p:txBody>
      </p:sp>
      <p:pic>
        <p:nvPicPr>
          <p:cNvPr id="6" name="Content Placeholder 5" descr="Cavenagh.png"/>
          <p:cNvPicPr>
            <a:picLocks noGrp="1" noChangeAspect="1"/>
          </p:cNvPicPr>
          <p:nvPr>
            <p:ph idx="1"/>
          </p:nvPr>
        </p:nvPicPr>
        <p:blipFill>
          <a:blip r:embed="rId2" cstate="print"/>
          <a:stretch>
            <a:fillRect/>
          </a:stretch>
        </p:blipFill>
        <p:spPr>
          <a:xfrm>
            <a:off x="4648200" y="0"/>
            <a:ext cx="4132996" cy="6019800"/>
          </a:xfrm>
        </p:spPr>
      </p:pic>
      <p:pic>
        <p:nvPicPr>
          <p:cNvPr id="4" name="Picture 3" descr="REMINISCENCES_TITLE_PAGE.jpg"/>
          <p:cNvPicPr>
            <a:picLocks noChangeAspect="1"/>
          </p:cNvPicPr>
          <p:nvPr/>
        </p:nvPicPr>
        <p:blipFill>
          <a:blip r:embed="rId3" cstate="print"/>
          <a:stretch>
            <a:fillRect/>
          </a:stretch>
        </p:blipFill>
        <p:spPr>
          <a:xfrm>
            <a:off x="228600" y="0"/>
            <a:ext cx="4016263" cy="60198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6172200"/>
            <a:ext cx="8915400" cy="533400"/>
          </a:xfrm>
        </p:spPr>
        <p:txBody>
          <a:bodyPr>
            <a:normAutofit/>
          </a:bodyPr>
          <a:lstStyle/>
          <a:p>
            <a:r>
              <a:rPr lang="en-US" altLang="zh-TW" sz="1600" dirty="0" smtClean="0"/>
              <a:t>Letter in Jang’s own handwriting from London, instructing his brother how to deal with trouble-makers.</a:t>
            </a:r>
            <a:endParaRPr lang="zh-TW" altLang="en-US" sz="1600" dirty="0"/>
          </a:p>
        </p:txBody>
      </p:sp>
      <p:pic>
        <p:nvPicPr>
          <p:cNvPr id="4" name="內容版面配置區 3" descr="Handwriting.png"/>
          <p:cNvPicPr>
            <a:picLocks noGrp="1" noChangeAspect="1"/>
          </p:cNvPicPr>
          <p:nvPr>
            <p:ph idx="1"/>
          </p:nvPr>
        </p:nvPicPr>
        <p:blipFill>
          <a:blip r:embed="rId3" cstate="print"/>
          <a:stretch>
            <a:fillRect/>
          </a:stretch>
        </p:blipFill>
        <p:spPr>
          <a:xfrm>
            <a:off x="2209800" y="381000"/>
            <a:ext cx="4586981" cy="563880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715000"/>
            <a:ext cx="9144000" cy="1143000"/>
          </a:xfrm>
        </p:spPr>
        <p:txBody>
          <a:bodyPr>
            <a:normAutofit fontScale="90000"/>
          </a:bodyPr>
          <a:lstStyle/>
          <a:p>
            <a:r>
              <a:rPr lang="en-US" sz="2800" dirty="0" err="1" smtClean="0"/>
              <a:t>Moti</a:t>
            </a:r>
            <a:r>
              <a:rPr lang="en-US" sz="2800" dirty="0" smtClean="0"/>
              <a:t> </a:t>
            </a:r>
            <a:r>
              <a:rPr lang="en-US" sz="2800" dirty="0" err="1" smtClean="0"/>
              <a:t>Lal</a:t>
            </a:r>
            <a:r>
              <a:rPr lang="en-US" sz="2800" dirty="0" smtClean="0"/>
              <a:t> Singh’s  July1850 </a:t>
            </a:r>
            <a:r>
              <a:rPr lang="en-US" sz="2800" i="1" dirty="0" smtClean="0"/>
              <a:t>New Monthly Magazine </a:t>
            </a:r>
            <a:r>
              <a:rPr lang="en-US" sz="2800" dirty="0" smtClean="0"/>
              <a:t>article, published in Nepali translation by Krishna Prasad </a:t>
            </a:r>
            <a:r>
              <a:rPr lang="en-US" sz="2800" dirty="0" err="1" smtClean="0"/>
              <a:t>Adhikai</a:t>
            </a:r>
            <a:r>
              <a:rPr lang="en-US" sz="2800" dirty="0" smtClean="0"/>
              <a:t> (2013)</a:t>
            </a:r>
            <a:endParaRPr lang="en-GB" sz="2800" dirty="0"/>
          </a:p>
        </p:txBody>
      </p:sp>
      <p:pic>
        <p:nvPicPr>
          <p:cNvPr id="5" name="Content Placeholder 4" descr="MOTI LAL.JPG"/>
          <p:cNvPicPr>
            <a:picLocks noGrp="1" noChangeAspect="1"/>
          </p:cNvPicPr>
          <p:nvPr>
            <p:ph idx="1"/>
          </p:nvPr>
        </p:nvPicPr>
        <p:blipFill>
          <a:blip r:embed="rId2" cstate="print"/>
          <a:stretch>
            <a:fillRect/>
          </a:stretch>
        </p:blipFill>
        <p:spPr>
          <a:xfrm>
            <a:off x="3124200" y="0"/>
            <a:ext cx="3124199" cy="5554131"/>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 name="Content Placeholder 4" descr="COVER(R).png"/>
          <p:cNvPicPr>
            <a:picLocks noGrp="1" noChangeAspect="1"/>
          </p:cNvPicPr>
          <p:nvPr>
            <p:ph idx="1"/>
          </p:nvPr>
        </p:nvPicPr>
        <p:blipFill>
          <a:blip r:embed="rId2" cstate="print"/>
          <a:stretch>
            <a:fillRect/>
          </a:stretch>
        </p:blipFill>
        <p:spPr>
          <a:xfrm>
            <a:off x="2590800" y="-104274"/>
            <a:ext cx="4267200" cy="6962274"/>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Full details for ordering the book will be available next month on these sites</a:t>
            </a:r>
            <a:endParaRPr lang="en-GB" sz="3600" dirty="0"/>
          </a:p>
        </p:txBody>
      </p:sp>
      <p:sp>
        <p:nvSpPr>
          <p:cNvPr id="3" name="Content Placeholder 2"/>
          <p:cNvSpPr>
            <a:spLocks noGrp="1"/>
          </p:cNvSpPr>
          <p:nvPr>
            <p:ph idx="1"/>
          </p:nvPr>
        </p:nvSpPr>
        <p:spPr/>
        <p:txBody>
          <a:bodyPr/>
          <a:lstStyle/>
          <a:p>
            <a:r>
              <a:rPr lang="en-US" dirty="0" smtClean="0">
                <a:hlinkClick r:id="rId2"/>
              </a:rPr>
              <a:t>http://www.mandalabookpoint.com/upcoming.php?cat=Upcoming</a:t>
            </a:r>
            <a:endParaRPr lang="en-US" dirty="0" smtClean="0"/>
          </a:p>
          <a:p>
            <a:endParaRPr lang="en-US" dirty="0" smtClean="0"/>
          </a:p>
          <a:p>
            <a:r>
              <a:rPr lang="en-GB" dirty="0" smtClean="0">
                <a:hlinkClick r:id="rId3"/>
              </a:rPr>
              <a:t>http://linguae.weebly.com/nepali.html</a:t>
            </a:r>
            <a:endParaRPr lang="en-GB" dirty="0" smtClean="0"/>
          </a:p>
          <a:p>
            <a:endParaRPr lang="en-GB"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19800"/>
            <a:ext cx="8077200" cy="609600"/>
          </a:xfrm>
        </p:spPr>
        <p:txBody>
          <a:bodyPr>
            <a:noAutofit/>
          </a:bodyPr>
          <a:lstStyle/>
          <a:p>
            <a:r>
              <a:rPr lang="en-US" sz="2400" dirty="0" smtClean="0"/>
              <a:t>Nepal and British possessions on the eve of the 1814-16 war</a:t>
            </a:r>
            <a:endParaRPr lang="en-US" sz="2400" dirty="0"/>
          </a:p>
        </p:txBody>
      </p:sp>
      <p:pic>
        <p:nvPicPr>
          <p:cNvPr id="4" name="Content Placeholder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504894" y="-24384"/>
            <a:ext cx="8305272" cy="6044184"/>
          </a:xfrm>
        </p:spPr>
      </p:pic>
    </p:spTree>
    <p:extLst>
      <p:ext uri="{BB962C8B-B14F-4D97-AF65-F5344CB8AC3E}">
        <p14:creationId xmlns="" xmlns:p14="http://schemas.microsoft.com/office/powerpoint/2010/main" val="8803448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1389</TotalTime>
  <Words>389</Words>
  <Application>Microsoft Office PowerPoint</Application>
  <PresentationFormat>如螢幕大小 (4:3)</PresentationFormat>
  <Paragraphs>44</Paragraphs>
  <Slides>20</Slides>
  <Notes>1</Notes>
  <HiddenSlides>0</HiddenSlides>
  <MMClips>0</MMClips>
  <ScaleCrop>false</ScaleCrop>
  <HeadingPairs>
    <vt:vector size="4" baseType="variant">
      <vt:variant>
        <vt:lpstr>佈景主題</vt:lpstr>
      </vt:variant>
      <vt:variant>
        <vt:i4>1</vt:i4>
      </vt:variant>
      <vt:variant>
        <vt:lpstr>投影片標題</vt:lpstr>
      </vt:variant>
      <vt:variant>
        <vt:i4>20</vt:i4>
      </vt:variant>
    </vt:vector>
  </HeadingPairs>
  <TitlesOfParts>
    <vt:vector size="21" baseType="lpstr">
      <vt:lpstr>Office Theme</vt:lpstr>
      <vt:lpstr>JANG BAHADUR IN EUROPE John Whelpton                          Social Science Baha, Kathmandu, 30/3/16</vt:lpstr>
      <vt:lpstr>The  opening of the Belait-Yatra in Kamal Mani Dixit’s edition (Kathmandu, Sajha Press, 1957/8)</vt:lpstr>
      <vt:lpstr>Masthead of the Illustrated London News, whose drawing of Jang Bahadur was widely copied in Britain and France</vt:lpstr>
      <vt:lpstr>Memoirs of the British liaison officer who accompanied the embassy.</vt:lpstr>
      <vt:lpstr>Letter in Jang’s own handwriting from London, instructing his brother how to deal with trouble-makers.</vt:lpstr>
      <vt:lpstr>Moti Lal Singh’s  July1850 New Monthly Magazine article, published in Nepali translation by Krishna Prasad Adhikai (2013)</vt:lpstr>
      <vt:lpstr>投影片 7</vt:lpstr>
      <vt:lpstr>Full details for ordering the book will be available next month on these sites</vt:lpstr>
      <vt:lpstr>Nepal and British possessions on the eve of the 1814-16 war</vt:lpstr>
      <vt:lpstr>NEPAL, BRITAIN AND THE RANA REGIME</vt:lpstr>
      <vt:lpstr>Bhimsen Thapa, mukhtiyar 1806-1837, and his nephew  (and Jang’s uncle) Mahbar Singh, prime minister 1843-1845 </vt:lpstr>
      <vt:lpstr>Jang’s Objectives</vt:lpstr>
      <vt:lpstr>Portrait of Jang painted in 1905 V.S. (1848/9) by Bhajuman, the court artist who later accompanied him to Europe. (Reproduced by courtesy of Majarajkumar Mussories Shumshere J.B. Rana) </vt:lpstr>
      <vt:lpstr>Portrait of Jang painted in London in 1850. Copies hang in both the South Asia Reading Room at the British Library and in the Keshar Mahal in Kathmandu</vt:lpstr>
      <vt:lpstr>Jang Bahadur, Dhir  Shamsher and Jagat Shamsher in London – unknown artist</vt:lpstr>
      <vt:lpstr>Lord John Russell (eighth from the left ) and Lord Palmerston (seated in front of the map) in the Coalition Cabinet of 1854 (painting by G. Gilbert, reproduced by  courtesy of the National Gallery)</vt:lpstr>
      <vt:lpstr>                                      A  Fair in the Thames Tunnel (1845)  http://russiadock.blogspot.hk/2015/09/marc-brunel-in-rotherhithe-construction.html  </vt:lpstr>
      <vt:lpstr>HMS Albion, the ship which Jang Bahadur inspected at Plymouth. It is shown here with damage to its masts inflicted by Russian artillery during the Crimean War. (Picure by Louis Le Breton, National Maritime Museum)</vt:lpstr>
      <vt:lpstr>    The `Indian Mutiny’ – Jang at Lucknow: `When he arrived with his Gurkhas, Jang Bahadur told Campbell `had he not visited England, he would now have been fighting against us instead of with us.’ (Diary of Sir Frederick Traills-Burroughs, quoted in Christopher Hibbert, The Great Mutiny-India 1857, Penguin Books, London, 1980, p. 428)   </vt:lpstr>
      <vt:lpstr>Running dog of British imperialism? (Extract from Karl Marx’s notes on the aftermath of the revolt, published in Marx Engels – The First War of Independence 1857-1859)</vt:lpstr>
    </vt:vector>
  </TitlesOfParts>
  <Company>SmartDrop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tutor</dc:creator>
  <cp:lastModifiedBy>Owner</cp:lastModifiedBy>
  <cp:revision>131</cp:revision>
  <dcterms:created xsi:type="dcterms:W3CDTF">2016-03-01T04:12:55Z</dcterms:created>
  <dcterms:modified xsi:type="dcterms:W3CDTF">2016-04-03T09:29:54Z</dcterms:modified>
</cp:coreProperties>
</file>