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256" r:id="rId2"/>
    <p:sldId id="334" r:id="rId3"/>
    <p:sldId id="341" r:id="rId4"/>
    <p:sldId id="340" r:id="rId5"/>
    <p:sldId id="338" r:id="rId6"/>
    <p:sldId id="336" r:id="rId7"/>
    <p:sldId id="337" r:id="rId8"/>
    <p:sldId id="339" r:id="rId9"/>
    <p:sldId id="306" r:id="rId10"/>
    <p:sldId id="326" r:id="rId11"/>
    <p:sldId id="310" r:id="rId12"/>
    <p:sldId id="309" r:id="rId13"/>
    <p:sldId id="329" r:id="rId14"/>
    <p:sldId id="312" r:id="rId15"/>
    <p:sldId id="313" r:id="rId16"/>
    <p:sldId id="298" r:id="rId17"/>
    <p:sldId id="282" r:id="rId18"/>
    <p:sldId id="299" r:id="rId19"/>
    <p:sldId id="297" r:id="rId20"/>
    <p:sldId id="323" r:id="rId21"/>
    <p:sldId id="324" r:id="rId22"/>
    <p:sldId id="314" r:id="rId23"/>
    <p:sldId id="330" r:id="rId24"/>
    <p:sldId id="315" r:id="rId25"/>
    <p:sldId id="316" r:id="rId26"/>
    <p:sldId id="343" r:id="rId27"/>
    <p:sldId id="350" r:id="rId28"/>
    <p:sldId id="317" r:id="rId29"/>
    <p:sldId id="342" r:id="rId30"/>
    <p:sldId id="318" r:id="rId31"/>
    <p:sldId id="321" r:id="rId32"/>
    <p:sldId id="319" r:id="rId33"/>
    <p:sldId id="320" r:id="rId34"/>
    <p:sldId id="308" r:id="rId35"/>
    <p:sldId id="288" r:id="rId36"/>
    <p:sldId id="289" r:id="rId37"/>
    <p:sldId id="322" r:id="rId38"/>
    <p:sldId id="279" r:id="rId39"/>
    <p:sldId id="278" r:id="rId40"/>
    <p:sldId id="345" r:id="rId41"/>
    <p:sldId id="344" r:id="rId42"/>
    <p:sldId id="346" r:id="rId43"/>
    <p:sldId id="259" r:id="rId44"/>
    <p:sldId id="333" r:id="rId45"/>
    <p:sldId id="332" r:id="rId46"/>
    <p:sldId id="349" r:id="rId47"/>
    <p:sldId id="300" r:id="rId48"/>
    <p:sldId id="328" r:id="rId49"/>
    <p:sldId id="303" r:id="rId50"/>
    <p:sldId id="302" r:id="rId51"/>
    <p:sldId id="305" r:id="rId52"/>
    <p:sldId id="331" r:id="rId53"/>
    <p:sldId id="347" r:id="rId54"/>
    <p:sldId id="348" r:id="rId5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72" autoAdjust="0"/>
    <p:restoredTop sz="87179" autoAdjust="0"/>
  </p:normalViewPr>
  <p:slideViewPr>
    <p:cSldViewPr>
      <p:cViewPr>
        <p:scale>
          <a:sx n="70" d="100"/>
          <a:sy n="70" d="100"/>
        </p:scale>
        <p:origin x="-605" y="-11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257D7-54A1-4561-B8D3-1A9B12220053}" type="datetimeFigureOut">
              <a:rPr lang="en-GB" smtClean="0"/>
              <a:pPr/>
              <a:t>10/02/2017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8FA250-5F4D-4D62-B92F-711900C5D0A2}" type="slidenum">
              <a:rPr lang="en-GB" smtClean="0"/>
              <a:pPr/>
              <a:t>‹#›</a:t>
            </a:fld>
            <a:endParaRPr lang="en-GB"/>
          </a:p>
        </p:txBody>
      </p:sp>
    </p:spTree>
    <p:extLst>
      <p:ext uri="{BB962C8B-B14F-4D97-AF65-F5344CB8AC3E}">
        <p14:creationId xmlns:p14="http://schemas.microsoft.com/office/powerpoint/2010/main" xmlns="" val="2594529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A8FA250-5F4D-4D62-B92F-711900C5D0A2}"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27632483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2086057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3418640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49B241-5921-433D-A067-14BF05CDC96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2456137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49B241-5921-433D-A067-14BF05CDC967}" type="datetimeFigureOut">
              <a:rPr lang="en-US" smtClean="0"/>
              <a:pPr/>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25092027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49B241-5921-433D-A067-14BF05CDC967}"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42876556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49B241-5921-433D-A067-14BF05CDC967}" type="datetimeFigureOut">
              <a:rPr lang="en-US" smtClean="0"/>
              <a:pPr/>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2329698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49B241-5921-433D-A067-14BF05CDC967}" type="datetimeFigureOut">
              <a:rPr lang="en-US" smtClean="0"/>
              <a:pPr/>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2901685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49B241-5921-433D-A067-14BF05CDC967}" type="datetimeFigureOut">
              <a:rPr lang="en-US" smtClean="0"/>
              <a:pPr/>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3672213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3243239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49B241-5921-433D-A067-14BF05CDC967}" type="datetimeFigureOut">
              <a:rPr lang="en-US" smtClean="0"/>
              <a:pPr/>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1114324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49B241-5921-433D-A067-14BF05CDC967}" type="datetimeFigureOut">
              <a:rPr lang="en-US" smtClean="0"/>
              <a:pPr/>
              <a:t>2/10/2017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36EBF-ADC8-4CAE-856D-73B7C69E46FD}" type="slidenum">
              <a:rPr lang="en-US" smtClean="0"/>
              <a:pPr/>
              <a:t>‹#›</a:t>
            </a:fld>
            <a:endParaRPr lang="en-US"/>
          </a:p>
        </p:txBody>
      </p:sp>
    </p:spTree>
    <p:extLst>
      <p:ext uri="{BB962C8B-B14F-4D97-AF65-F5344CB8AC3E}">
        <p14:creationId xmlns:p14="http://schemas.microsoft.com/office/powerpoint/2010/main" xmlns="" val="3994789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linguae.weebly.com/jang-bahadur-in-europe.html" TargetMode="External"/><Relationship Id="rId2" Type="http://schemas.openxmlformats.org/officeDocument/2006/relationships/hyperlink" Target="http://www.mandalabookpoint.com/main_details.php?sid=395&amp;cat=Histor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828800"/>
          </a:xfrm>
        </p:spPr>
        <p:txBody>
          <a:bodyPr>
            <a:normAutofit fontScale="90000"/>
          </a:bodyPr>
          <a:lstStyle/>
          <a:p>
            <a:r>
              <a:rPr lang="en-US" sz="3600" b="1" dirty="0" smtClean="0">
                <a:solidFill>
                  <a:srgbClr val="FF0000"/>
                </a:solidFill>
              </a:rPr>
              <a:t>ANTHROPOLOGY IN REVERSE:</a:t>
            </a:r>
            <a:br>
              <a:rPr lang="en-US" sz="3600" b="1" dirty="0" smtClean="0">
                <a:solidFill>
                  <a:srgbClr val="FF0000"/>
                </a:solidFill>
              </a:rPr>
            </a:br>
            <a:r>
              <a:rPr lang="en-US" sz="3600" b="1" dirty="0" smtClean="0">
                <a:solidFill>
                  <a:srgbClr val="FF0000"/>
                </a:solidFill>
              </a:rPr>
              <a:t>SOUTH ASIAN VISITORS IN 19</a:t>
            </a:r>
            <a:r>
              <a:rPr lang="en-US" sz="3600" b="1" baseline="30000" dirty="0" smtClean="0">
                <a:solidFill>
                  <a:srgbClr val="FF0000"/>
                </a:solidFill>
              </a:rPr>
              <a:t>th</a:t>
            </a:r>
            <a:r>
              <a:rPr lang="en-US" sz="3600" b="1" dirty="0" smtClean="0">
                <a:solidFill>
                  <a:srgbClr val="FF0000"/>
                </a:solidFill>
              </a:rPr>
              <a:t> CENTURY LONDON</a:t>
            </a:r>
            <a:r>
              <a:rPr lang="en-US" b="1" dirty="0" smtClean="0">
                <a:solidFill>
                  <a:srgbClr val="FF0000"/>
                </a:solidFill>
              </a:rPr>
              <a:t/>
            </a:r>
            <a:br>
              <a:rPr lang="en-US" b="1" dirty="0" smtClean="0">
                <a:solidFill>
                  <a:srgbClr val="FF0000"/>
                </a:solidFill>
              </a:rPr>
            </a:br>
            <a:r>
              <a:rPr lang="en-US" sz="2200" b="1" dirty="0" smtClean="0"/>
              <a:t>John </a:t>
            </a:r>
            <a:r>
              <a:rPr lang="en-US" sz="2200" b="1" dirty="0" err="1" smtClean="0"/>
              <a:t>Whelpton</a:t>
            </a:r>
            <a:r>
              <a:rPr lang="en-US" sz="2200" b="1" dirty="0" smtClean="0"/>
              <a:t>                    Hong Kong Anthropological Society, 10/2/16</a:t>
            </a:r>
            <a:endParaRPr lang="en-US" sz="2200" b="1" dirty="0"/>
          </a:p>
        </p:txBody>
      </p:sp>
      <p:sp>
        <p:nvSpPr>
          <p:cNvPr id="3" name="Subtitle 2"/>
          <p:cNvSpPr>
            <a:spLocks noGrp="1"/>
          </p:cNvSpPr>
          <p:nvPr>
            <p:ph type="subTitle" idx="1"/>
          </p:nvPr>
        </p:nvSpPr>
        <p:spPr/>
        <p:txBody>
          <a:bodyPr/>
          <a:lstStyle/>
          <a:p>
            <a:endParaRPr lang="en-US" dirty="0"/>
          </a:p>
        </p:txBody>
      </p:sp>
      <p:pic>
        <p:nvPicPr>
          <p:cNvPr id="4" name="圖片 3" descr="Nepaulese polka (cropped).png"/>
          <p:cNvPicPr>
            <a:picLocks noChangeAspect="1"/>
          </p:cNvPicPr>
          <p:nvPr/>
        </p:nvPicPr>
        <p:blipFill>
          <a:blip r:embed="rId2" cstate="print"/>
          <a:stretch>
            <a:fillRect/>
          </a:stretch>
        </p:blipFill>
        <p:spPr>
          <a:xfrm>
            <a:off x="1905000" y="2225176"/>
            <a:ext cx="5083355" cy="4632824"/>
          </a:xfrm>
          <a:prstGeom prst="rect">
            <a:avLst/>
          </a:prstGeom>
        </p:spPr>
      </p:pic>
      <p:pic>
        <p:nvPicPr>
          <p:cNvPr id="5" name="圖片 4" descr="DILIP_HIRO.jpg"/>
          <p:cNvPicPr>
            <a:picLocks noChangeAspect="1"/>
          </p:cNvPicPr>
          <p:nvPr/>
        </p:nvPicPr>
        <p:blipFill>
          <a:blip r:embed="rId3" cstate="print"/>
          <a:stretch>
            <a:fillRect/>
          </a:stretch>
        </p:blipFill>
        <p:spPr>
          <a:xfrm>
            <a:off x="6009524" y="4343400"/>
            <a:ext cx="3134475" cy="2514599"/>
          </a:xfrm>
          <a:prstGeom prst="rect">
            <a:avLst/>
          </a:prstGeom>
        </p:spPr>
      </p:pic>
      <p:pic>
        <p:nvPicPr>
          <p:cNvPr id="6" name="圖片 5" descr="Azimullah.jpg"/>
          <p:cNvPicPr>
            <a:picLocks noChangeAspect="1"/>
          </p:cNvPicPr>
          <p:nvPr/>
        </p:nvPicPr>
        <p:blipFill>
          <a:blip r:embed="rId4" cstate="print"/>
          <a:stretch>
            <a:fillRect/>
          </a:stretch>
        </p:blipFill>
        <p:spPr>
          <a:xfrm>
            <a:off x="0" y="1752600"/>
            <a:ext cx="2743200" cy="3063240"/>
          </a:xfrm>
          <a:prstGeom prst="rect">
            <a:avLst/>
          </a:prstGeom>
        </p:spPr>
      </p:pic>
    </p:spTree>
    <p:extLst>
      <p:ext uri="{BB962C8B-B14F-4D97-AF65-F5344CB8AC3E}">
        <p14:creationId xmlns:p14="http://schemas.microsoft.com/office/powerpoint/2010/main" xmlns="" val="24312150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a:bodyPr>
          <a:lstStyle/>
          <a:p>
            <a:r>
              <a:rPr lang="en-US" sz="2000" dirty="0" smtClean="0"/>
              <a:t>Masthead of the </a:t>
            </a:r>
            <a:r>
              <a:rPr lang="en-US" sz="2000" i="1" dirty="0" smtClean="0"/>
              <a:t>Illustrated London News</a:t>
            </a:r>
            <a:r>
              <a:rPr lang="en-US" sz="2000" dirty="0" smtClean="0"/>
              <a:t>, whose drawing of Jang </a:t>
            </a:r>
            <a:r>
              <a:rPr lang="en-US" sz="2000" dirty="0" err="1" smtClean="0"/>
              <a:t>Bahadur</a:t>
            </a:r>
            <a:r>
              <a:rPr lang="en-US" sz="2000" dirty="0" smtClean="0"/>
              <a:t> was</a:t>
            </a:r>
            <a:br>
              <a:rPr lang="en-US" sz="2000" dirty="0" smtClean="0"/>
            </a:br>
            <a:r>
              <a:rPr lang="en-US" sz="2000" dirty="0" smtClean="0"/>
              <a:t>widely copied in Britain and France</a:t>
            </a:r>
            <a:endParaRPr lang="en-GB" sz="2000" dirty="0"/>
          </a:p>
        </p:txBody>
      </p:sp>
      <p:sp>
        <p:nvSpPr>
          <p:cNvPr id="3" name="Content Placeholder 2"/>
          <p:cNvSpPr>
            <a:spLocks noGrp="1"/>
          </p:cNvSpPr>
          <p:nvPr>
            <p:ph idx="1"/>
          </p:nvPr>
        </p:nvSpPr>
        <p:spPr/>
        <p:txBody>
          <a:bodyPr/>
          <a:lstStyle/>
          <a:p>
            <a:pPr>
              <a:buNone/>
            </a:pPr>
            <a:endParaRPr lang="en-GB" dirty="0"/>
          </a:p>
        </p:txBody>
      </p:sp>
      <p:pic>
        <p:nvPicPr>
          <p:cNvPr id="52226" name="Picture 2" descr="https://upload.wikimedia.org/wikipedia/commons/4/47/Illustrated_London_News_-_19_October_1844_header.jpg"/>
          <p:cNvPicPr>
            <a:picLocks noChangeAspect="1" noChangeArrowheads="1"/>
          </p:cNvPicPr>
          <p:nvPr/>
        </p:nvPicPr>
        <p:blipFill>
          <a:blip r:embed="rId2" cstate="print"/>
          <a:srcRect/>
          <a:stretch>
            <a:fillRect/>
          </a:stretch>
        </p:blipFill>
        <p:spPr bwMode="auto">
          <a:xfrm>
            <a:off x="1" y="1447800"/>
            <a:ext cx="9143999" cy="368157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rmAutofit/>
          </a:bodyPr>
          <a:lstStyle/>
          <a:p>
            <a:r>
              <a:rPr lang="en-US" sz="2000" dirty="0" smtClean="0"/>
              <a:t>Memoirs of the British liaison officer who accompanied the embassy.</a:t>
            </a:r>
            <a:endParaRPr lang="en-GB" sz="2000" dirty="0"/>
          </a:p>
        </p:txBody>
      </p:sp>
      <p:pic>
        <p:nvPicPr>
          <p:cNvPr id="6" name="Content Placeholder 5" descr="Cavenagh.png"/>
          <p:cNvPicPr>
            <a:picLocks noGrp="1" noChangeAspect="1"/>
          </p:cNvPicPr>
          <p:nvPr>
            <p:ph idx="1"/>
          </p:nvPr>
        </p:nvPicPr>
        <p:blipFill>
          <a:blip r:embed="rId2" cstate="print"/>
          <a:stretch>
            <a:fillRect/>
          </a:stretch>
        </p:blipFill>
        <p:spPr>
          <a:xfrm>
            <a:off x="4648200" y="0"/>
            <a:ext cx="4132996" cy="6019800"/>
          </a:xfrm>
        </p:spPr>
      </p:pic>
      <p:pic>
        <p:nvPicPr>
          <p:cNvPr id="4" name="Picture 3" descr="REMINISCENCES_TITLE_PAGE.jpg"/>
          <p:cNvPicPr>
            <a:picLocks noChangeAspect="1"/>
          </p:cNvPicPr>
          <p:nvPr/>
        </p:nvPicPr>
        <p:blipFill>
          <a:blip r:embed="rId3" cstate="print"/>
          <a:stretch>
            <a:fillRect/>
          </a:stretch>
        </p:blipFill>
        <p:spPr>
          <a:xfrm>
            <a:off x="228600" y="0"/>
            <a:ext cx="4016263" cy="6019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6172200"/>
            <a:ext cx="8915400" cy="533400"/>
          </a:xfrm>
        </p:spPr>
        <p:txBody>
          <a:bodyPr>
            <a:normAutofit/>
          </a:bodyPr>
          <a:lstStyle/>
          <a:p>
            <a:r>
              <a:rPr lang="en-US" altLang="zh-TW" sz="1600" dirty="0" smtClean="0"/>
              <a:t>Letter in Jang’s own handwriting from London, instructing his brother how to deal with trouble-makers.</a:t>
            </a:r>
            <a:endParaRPr lang="zh-TW" altLang="en-US" sz="1600" dirty="0"/>
          </a:p>
        </p:txBody>
      </p:sp>
      <p:pic>
        <p:nvPicPr>
          <p:cNvPr id="4" name="內容版面配置區 3" descr="Handwriting.png"/>
          <p:cNvPicPr>
            <a:picLocks noGrp="1" noChangeAspect="1"/>
          </p:cNvPicPr>
          <p:nvPr>
            <p:ph idx="1"/>
          </p:nvPr>
        </p:nvPicPr>
        <p:blipFill>
          <a:blip r:embed="rId3" cstate="print"/>
          <a:stretch>
            <a:fillRect/>
          </a:stretch>
        </p:blipFill>
        <p:spPr>
          <a:xfrm>
            <a:off x="2209800" y="381000"/>
            <a:ext cx="4586981" cy="56388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ormAutofit fontScale="90000"/>
          </a:bodyPr>
          <a:lstStyle/>
          <a:p>
            <a:r>
              <a:rPr lang="en-US" sz="2800" dirty="0" err="1" smtClean="0"/>
              <a:t>Moti</a:t>
            </a:r>
            <a:r>
              <a:rPr lang="en-US" sz="2800" dirty="0" smtClean="0"/>
              <a:t> </a:t>
            </a:r>
            <a:r>
              <a:rPr lang="en-US" sz="2800" dirty="0" err="1" smtClean="0"/>
              <a:t>Lal</a:t>
            </a:r>
            <a:r>
              <a:rPr lang="en-US" sz="2800" dirty="0" smtClean="0"/>
              <a:t> Singh’s  July1850 </a:t>
            </a:r>
            <a:r>
              <a:rPr lang="en-US" sz="2800" i="1" dirty="0" smtClean="0"/>
              <a:t>New Monthly Magazine </a:t>
            </a:r>
            <a:r>
              <a:rPr lang="en-US" sz="2800" dirty="0" smtClean="0"/>
              <a:t>article, published in Nepali translation by Krishna Prasad </a:t>
            </a:r>
            <a:r>
              <a:rPr lang="en-US" sz="2800" dirty="0" err="1" smtClean="0"/>
              <a:t>Adhikari</a:t>
            </a:r>
            <a:r>
              <a:rPr lang="en-US" sz="2800" dirty="0" smtClean="0"/>
              <a:t> (2013)</a:t>
            </a:r>
            <a:endParaRPr lang="en-GB" sz="2800" dirty="0"/>
          </a:p>
        </p:txBody>
      </p:sp>
      <p:pic>
        <p:nvPicPr>
          <p:cNvPr id="5" name="Content Placeholder 4" descr="MOTI LAL.JPG"/>
          <p:cNvPicPr>
            <a:picLocks noGrp="1" noChangeAspect="1"/>
          </p:cNvPicPr>
          <p:nvPr>
            <p:ph idx="1"/>
          </p:nvPr>
        </p:nvPicPr>
        <p:blipFill>
          <a:blip r:embed="rId2" cstate="print"/>
          <a:stretch>
            <a:fillRect/>
          </a:stretch>
        </p:blipFill>
        <p:spPr>
          <a:xfrm>
            <a:off x="3124200" y="0"/>
            <a:ext cx="3124199" cy="5554131"/>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6096000"/>
            <a:ext cx="8229600" cy="762000"/>
          </a:xfrm>
        </p:spPr>
        <p:txBody>
          <a:bodyPr>
            <a:normAutofit/>
          </a:bodyPr>
          <a:lstStyle/>
          <a:p>
            <a:pPr algn="l"/>
            <a:r>
              <a:rPr lang="en-US" altLang="zh-TW" sz="1800" dirty="0" err="1" smtClean="0"/>
              <a:t>Bhimsen</a:t>
            </a:r>
            <a:r>
              <a:rPr lang="en-US" altLang="zh-TW" sz="1800" dirty="0" smtClean="0"/>
              <a:t> </a:t>
            </a:r>
            <a:r>
              <a:rPr lang="en-US" altLang="zh-TW" sz="1800" dirty="0" err="1" smtClean="0"/>
              <a:t>Thapa</a:t>
            </a:r>
            <a:r>
              <a:rPr lang="en-US" altLang="zh-TW" sz="1800" dirty="0" smtClean="0"/>
              <a:t>, </a:t>
            </a:r>
            <a:r>
              <a:rPr lang="en-US" altLang="zh-TW" sz="1800" dirty="0" err="1" smtClean="0"/>
              <a:t>mukhtiyar</a:t>
            </a:r>
            <a:r>
              <a:rPr lang="en-US" altLang="zh-TW" sz="1800" dirty="0" smtClean="0"/>
              <a:t> 1806-1837, and his nephew  (and Jang’s uncle) </a:t>
            </a:r>
            <a:r>
              <a:rPr lang="en-US" altLang="zh-TW" sz="1800" dirty="0" err="1" smtClean="0"/>
              <a:t>Mahbar</a:t>
            </a:r>
            <a:r>
              <a:rPr lang="en-US" altLang="zh-TW" sz="1800" dirty="0" smtClean="0"/>
              <a:t> Singh, prime minister 1843-1845 </a:t>
            </a:r>
            <a:endParaRPr lang="zh-TW" altLang="en-US" sz="1800" dirty="0"/>
          </a:p>
        </p:txBody>
      </p:sp>
      <p:pic>
        <p:nvPicPr>
          <p:cNvPr id="4" name="內容版面配置區 3" descr="Bhimsen-thapa-painting.jpg"/>
          <p:cNvPicPr>
            <a:picLocks noGrp="1" noChangeAspect="1"/>
          </p:cNvPicPr>
          <p:nvPr>
            <p:ph idx="1"/>
          </p:nvPr>
        </p:nvPicPr>
        <p:blipFill>
          <a:blip r:embed="rId2" cstate="print"/>
          <a:stretch>
            <a:fillRect/>
          </a:stretch>
        </p:blipFill>
        <p:spPr>
          <a:xfrm>
            <a:off x="914400" y="304800"/>
            <a:ext cx="4060940" cy="5857907"/>
          </a:xfrm>
        </p:spPr>
      </p:pic>
      <p:pic>
        <p:nvPicPr>
          <p:cNvPr id="5" name="Content Placeholder 3" descr="Portrait_of_muktiyar_mathabar_singh_thapa.jpg"/>
          <p:cNvPicPr>
            <a:picLocks noChangeAspect="1"/>
          </p:cNvPicPr>
          <p:nvPr/>
        </p:nvPicPr>
        <p:blipFill>
          <a:blip r:embed="rId3" cstate="print"/>
          <a:stretch>
            <a:fillRect/>
          </a:stretch>
        </p:blipFill>
        <p:spPr>
          <a:xfrm>
            <a:off x="5089982" y="304800"/>
            <a:ext cx="3493617" cy="582136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868362"/>
          </a:xfrm>
        </p:spPr>
        <p:txBody>
          <a:bodyPr/>
          <a:lstStyle/>
          <a:p>
            <a:r>
              <a:rPr lang="en-US" altLang="zh-TW" b="1" dirty="0" smtClean="0"/>
              <a:t>Jang’s Objectives</a:t>
            </a:r>
            <a:endParaRPr lang="zh-TW" altLang="en-US" b="1" dirty="0"/>
          </a:p>
        </p:txBody>
      </p:sp>
      <p:sp>
        <p:nvSpPr>
          <p:cNvPr id="3" name="內容版面配置區 2"/>
          <p:cNvSpPr>
            <a:spLocks noGrp="1"/>
          </p:cNvSpPr>
          <p:nvPr>
            <p:ph idx="1"/>
          </p:nvPr>
        </p:nvSpPr>
        <p:spPr/>
        <p:txBody>
          <a:bodyPr>
            <a:normAutofit fontScale="92500" lnSpcReduction="20000"/>
          </a:bodyPr>
          <a:lstStyle/>
          <a:p>
            <a:r>
              <a:rPr lang="en-US" altLang="zh-TW" dirty="0" smtClean="0"/>
              <a:t>Presented by the </a:t>
            </a:r>
            <a:r>
              <a:rPr lang="en-US" altLang="zh-TW" i="1" dirty="0" err="1" smtClean="0"/>
              <a:t>Belait-Yatra</a:t>
            </a:r>
            <a:r>
              <a:rPr lang="en-US" altLang="zh-TW" dirty="0" smtClean="0"/>
              <a:t> as a fact-finding and goodwill mission</a:t>
            </a:r>
          </a:p>
          <a:p>
            <a:r>
              <a:rPr lang="en-US" altLang="zh-TW" dirty="0" smtClean="0"/>
              <a:t>The real agenda:</a:t>
            </a:r>
          </a:p>
          <a:p>
            <a:pPr lvl="1"/>
            <a:r>
              <a:rPr lang="en-US" altLang="zh-TW" dirty="0" smtClean="0"/>
              <a:t>Conciliating the British now all of India was under their control?</a:t>
            </a:r>
          </a:p>
          <a:p>
            <a:pPr lvl="1"/>
            <a:r>
              <a:rPr lang="en-US" altLang="zh-TW" dirty="0" smtClean="0"/>
              <a:t>Ensuring Jang’s personal position?</a:t>
            </a:r>
          </a:p>
          <a:p>
            <a:r>
              <a:rPr lang="en-US" altLang="zh-TW" dirty="0" smtClean="0"/>
              <a:t>Concrete requests:</a:t>
            </a:r>
          </a:p>
          <a:p>
            <a:pPr lvl="1"/>
            <a:r>
              <a:rPr lang="en-US" altLang="zh-TW" dirty="0" smtClean="0"/>
              <a:t>Extradition of absconding revenue collectors</a:t>
            </a:r>
          </a:p>
          <a:p>
            <a:pPr lvl="1"/>
            <a:r>
              <a:rPr lang="en-US" altLang="zh-TW" dirty="0" smtClean="0"/>
              <a:t>Permission to employ British engineers</a:t>
            </a:r>
          </a:p>
          <a:p>
            <a:pPr lvl="1"/>
            <a:r>
              <a:rPr lang="en-US" altLang="zh-TW" dirty="0" smtClean="0"/>
              <a:t>Right to by-pass the Resident and correspond directly with London</a:t>
            </a:r>
          </a:p>
          <a:p>
            <a:pPr lvl="1"/>
            <a:endParaRPr lang="en-US" altLang="zh-TW" dirty="0" smtClean="0"/>
          </a:p>
          <a:p>
            <a:pPr lvl="1"/>
            <a:endParaRPr lang="zh-TW"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6096000"/>
            <a:ext cx="8229600" cy="762000"/>
          </a:xfrm>
        </p:spPr>
        <p:txBody>
          <a:bodyPr>
            <a:noAutofit/>
          </a:bodyPr>
          <a:lstStyle/>
          <a:p>
            <a:pPr algn="l"/>
            <a:r>
              <a:rPr lang="en-US" sz="1800" dirty="0" smtClean="0"/>
              <a:t>Portrait of Jang painted in 1905 V.S. (1848/9) by </a:t>
            </a:r>
            <a:r>
              <a:rPr lang="en-US" sz="1800" dirty="0" err="1" smtClean="0"/>
              <a:t>Bhajuman</a:t>
            </a:r>
            <a:r>
              <a:rPr lang="en-US" sz="1800" dirty="0" smtClean="0"/>
              <a:t>, the court artist who later accompanied him to Europe. (Reproduced by courtesy of </a:t>
            </a:r>
            <a:r>
              <a:rPr lang="en-US" sz="1800" dirty="0" err="1" smtClean="0"/>
              <a:t>Majarajkumar</a:t>
            </a:r>
            <a:r>
              <a:rPr lang="en-US" sz="1800" dirty="0" smtClean="0"/>
              <a:t> </a:t>
            </a:r>
            <a:r>
              <a:rPr lang="en-US" sz="1800" dirty="0" err="1" smtClean="0"/>
              <a:t>Mussories</a:t>
            </a:r>
            <a:r>
              <a:rPr lang="en-US" sz="1800" dirty="0" smtClean="0"/>
              <a:t> </a:t>
            </a:r>
            <a:r>
              <a:rPr lang="en-US" sz="1800" dirty="0" err="1" smtClean="0"/>
              <a:t>Shumshere</a:t>
            </a:r>
            <a:r>
              <a:rPr lang="en-US" sz="1800" dirty="0" smtClean="0"/>
              <a:t> J.B. </a:t>
            </a:r>
            <a:r>
              <a:rPr lang="en-US" sz="1800" dirty="0" err="1" smtClean="0"/>
              <a:t>Rana</a:t>
            </a:r>
            <a:r>
              <a:rPr lang="en-US" sz="1800" dirty="0" smtClean="0"/>
              <a:t>)</a:t>
            </a:r>
            <a:r>
              <a:rPr lang="en-GB" sz="1800" dirty="0" smtClean="0"/>
              <a:t/>
            </a:r>
            <a:br>
              <a:rPr lang="en-GB" sz="1800" dirty="0" smtClean="0"/>
            </a:br>
            <a:endParaRPr lang="zh-TW" altLang="en-US" sz="1800" dirty="0"/>
          </a:p>
        </p:txBody>
      </p:sp>
      <p:pic>
        <p:nvPicPr>
          <p:cNvPr id="4" name="內容版面配置區 3" descr="Jang1905.png"/>
          <p:cNvPicPr>
            <a:picLocks noGrp="1" noChangeAspect="1"/>
          </p:cNvPicPr>
          <p:nvPr>
            <p:ph idx="1"/>
          </p:nvPr>
        </p:nvPicPr>
        <p:blipFill>
          <a:blip r:embed="rId2" cstate="print"/>
          <a:stretch>
            <a:fillRect/>
          </a:stretch>
        </p:blipFill>
        <p:spPr>
          <a:xfrm>
            <a:off x="2456172" y="0"/>
            <a:ext cx="4499576" cy="5791200"/>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6019800"/>
            <a:ext cx="8229600" cy="838200"/>
          </a:xfrm>
        </p:spPr>
        <p:txBody>
          <a:bodyPr>
            <a:normAutofit/>
          </a:bodyPr>
          <a:lstStyle/>
          <a:p>
            <a:r>
              <a:rPr lang="en-US" altLang="zh-TW" sz="2000" dirty="0" smtClean="0"/>
              <a:t>Portrait of Jang painted in London in 1850. Copies hang in both the South Asia Reading Room at the British Library and in the </a:t>
            </a:r>
            <a:r>
              <a:rPr lang="en-US" altLang="zh-TW" sz="2000" dirty="0" err="1" smtClean="0"/>
              <a:t>Keshar</a:t>
            </a:r>
            <a:r>
              <a:rPr lang="en-US" altLang="zh-TW" sz="2000" dirty="0" smtClean="0"/>
              <a:t> </a:t>
            </a:r>
            <a:r>
              <a:rPr lang="en-US" altLang="zh-TW" sz="2000" dirty="0" err="1" smtClean="0"/>
              <a:t>Mahal</a:t>
            </a:r>
            <a:r>
              <a:rPr lang="en-US" altLang="zh-TW" sz="2000" dirty="0" smtClean="0"/>
              <a:t> in Kathmandu</a:t>
            </a:r>
            <a:endParaRPr lang="zh-TW" altLang="en-US" sz="2000" dirty="0"/>
          </a:p>
        </p:txBody>
      </p:sp>
      <p:pic>
        <p:nvPicPr>
          <p:cNvPr id="4" name="內容版面配置區 3" descr="BL(Reduced).png"/>
          <p:cNvPicPr>
            <a:picLocks noGrp="1" noChangeAspect="1"/>
          </p:cNvPicPr>
          <p:nvPr>
            <p:ph idx="1"/>
          </p:nvPr>
        </p:nvPicPr>
        <p:blipFill>
          <a:blip r:embed="rId2" cstate="print"/>
          <a:stretch>
            <a:fillRect/>
          </a:stretch>
        </p:blipFill>
        <p:spPr>
          <a:xfrm>
            <a:off x="2743200" y="0"/>
            <a:ext cx="3872270" cy="6027693"/>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00"/>
            <a:ext cx="8229600" cy="1143000"/>
          </a:xfrm>
        </p:spPr>
        <p:txBody>
          <a:bodyPr>
            <a:normAutofit/>
          </a:bodyPr>
          <a:lstStyle/>
          <a:p>
            <a:r>
              <a:rPr lang="en-US" altLang="zh-TW" sz="2700" dirty="0" smtClean="0"/>
              <a:t>Jang </a:t>
            </a:r>
            <a:r>
              <a:rPr lang="en-US" altLang="zh-TW" sz="2700" dirty="0" err="1" smtClean="0"/>
              <a:t>Bahadur</a:t>
            </a:r>
            <a:r>
              <a:rPr lang="en-US" altLang="zh-TW" sz="2700" dirty="0" smtClean="0"/>
              <a:t>, </a:t>
            </a:r>
            <a:r>
              <a:rPr lang="en-US" altLang="zh-TW" sz="2700" dirty="0" err="1" smtClean="0"/>
              <a:t>Dhir</a:t>
            </a:r>
            <a:r>
              <a:rPr lang="en-US" altLang="zh-TW" sz="2700" dirty="0" smtClean="0"/>
              <a:t>  </a:t>
            </a:r>
            <a:r>
              <a:rPr lang="en-US" altLang="zh-TW" sz="2700" dirty="0" err="1" smtClean="0"/>
              <a:t>Shamsher</a:t>
            </a:r>
            <a:r>
              <a:rPr lang="en-US" altLang="zh-TW" sz="2700" dirty="0" smtClean="0"/>
              <a:t> and </a:t>
            </a:r>
            <a:r>
              <a:rPr lang="en-US" altLang="zh-TW" sz="2700" dirty="0" err="1" smtClean="0"/>
              <a:t>Jagat</a:t>
            </a:r>
            <a:r>
              <a:rPr lang="en-US" altLang="zh-TW" sz="2700" dirty="0" smtClean="0"/>
              <a:t> </a:t>
            </a:r>
            <a:r>
              <a:rPr lang="en-US" altLang="zh-TW" sz="2700" dirty="0" err="1" smtClean="0"/>
              <a:t>Shamsher</a:t>
            </a:r>
            <a:r>
              <a:rPr lang="en-US" altLang="zh-TW" sz="2700" dirty="0" smtClean="0"/>
              <a:t> in London – unknown artist</a:t>
            </a:r>
            <a:endParaRPr lang="zh-TW" altLang="en-US" sz="2700" dirty="0"/>
          </a:p>
        </p:txBody>
      </p:sp>
      <p:pic>
        <p:nvPicPr>
          <p:cNvPr id="4" name="內容版面配置區 3" descr="BrothersinLondon.png"/>
          <p:cNvPicPr>
            <a:picLocks noGrp="1" noChangeAspect="1"/>
          </p:cNvPicPr>
          <p:nvPr>
            <p:ph idx="1"/>
          </p:nvPr>
        </p:nvPicPr>
        <p:blipFill>
          <a:blip r:embed="rId2" cstate="print"/>
          <a:stretch>
            <a:fillRect/>
          </a:stretch>
        </p:blipFill>
        <p:spPr>
          <a:xfrm>
            <a:off x="1312473" y="0"/>
            <a:ext cx="6470260" cy="563880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715000"/>
            <a:ext cx="8229600" cy="1143000"/>
          </a:xfrm>
        </p:spPr>
        <p:txBody>
          <a:bodyPr>
            <a:noAutofit/>
          </a:bodyPr>
          <a:lstStyle/>
          <a:p>
            <a:pPr algn="l"/>
            <a:r>
              <a:rPr lang="en-GB" sz="2000" dirty="0" smtClean="0"/>
              <a:t>Lord John Russell (eighth from the left ) and Lord </a:t>
            </a:r>
            <a:r>
              <a:rPr lang="en-GB" sz="2000" dirty="0" err="1" smtClean="0"/>
              <a:t>Palmerston</a:t>
            </a:r>
            <a:r>
              <a:rPr lang="en-GB" sz="2000" dirty="0" smtClean="0"/>
              <a:t> (seated in front of the map) in the Coalition Cabinet of 1854 (painting by G. Gilbert, reproduced by  courtesy of the National Gallery)</a:t>
            </a:r>
            <a:endParaRPr lang="zh-TW" altLang="en-US" sz="2000" dirty="0"/>
          </a:p>
        </p:txBody>
      </p:sp>
      <p:pic>
        <p:nvPicPr>
          <p:cNvPr id="4" name="內容版面配置區 3" descr="Coalition_Ministry_of_1854.jpg"/>
          <p:cNvPicPr>
            <a:picLocks noGrp="1" noChangeAspect="1"/>
          </p:cNvPicPr>
          <p:nvPr>
            <p:ph idx="1"/>
          </p:nvPr>
        </p:nvPicPr>
        <p:blipFill>
          <a:blip r:embed="rId2" cstate="print"/>
          <a:stretch>
            <a:fillRect/>
          </a:stretch>
        </p:blipFill>
        <p:spPr>
          <a:xfrm>
            <a:off x="762000" y="0"/>
            <a:ext cx="7831667" cy="5638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solidFill>
                  <a:srgbClr val="FF0000"/>
                </a:solidFill>
              </a:rPr>
              <a:t>HISTORY OR ANTHROPOLOGY?</a:t>
            </a:r>
            <a:endParaRPr lang="zh-TW" altLang="en-US" dirty="0">
              <a:solidFill>
                <a:srgbClr val="FF0000"/>
              </a:solidFill>
            </a:endParaRPr>
          </a:p>
        </p:txBody>
      </p:sp>
      <p:sp>
        <p:nvSpPr>
          <p:cNvPr id="3" name="內容版面配置區 2"/>
          <p:cNvSpPr>
            <a:spLocks noGrp="1"/>
          </p:cNvSpPr>
          <p:nvPr>
            <p:ph idx="1"/>
          </p:nvPr>
        </p:nvSpPr>
        <p:spPr/>
        <p:txBody>
          <a:bodyPr/>
          <a:lstStyle/>
          <a:p>
            <a:pPr>
              <a:buNone/>
            </a:pPr>
            <a:endParaRPr lang="en-US" altLang="zh-TW" dirty="0" smtClean="0"/>
          </a:p>
          <a:p>
            <a:pPr>
              <a:buNone/>
            </a:pPr>
            <a:endParaRPr lang="en-US" altLang="zh-TW" dirty="0" smtClean="0"/>
          </a:p>
          <a:p>
            <a:pPr>
              <a:buNone/>
            </a:pPr>
            <a:r>
              <a:rPr lang="en-US" altLang="zh-TW" dirty="0" smtClean="0"/>
              <a:t>`The past is a foreign country. They do things differently there.’</a:t>
            </a:r>
          </a:p>
          <a:p>
            <a:pPr lvl="1">
              <a:buNone/>
            </a:pPr>
            <a:r>
              <a:rPr lang="en-US" altLang="zh-TW" dirty="0" smtClean="0"/>
              <a:t>					</a:t>
            </a:r>
            <a:r>
              <a:rPr lang="en-US" altLang="zh-TW" dirty="0" err="1" smtClean="0"/>
              <a:t>L.P.Hartley</a:t>
            </a:r>
            <a:r>
              <a:rPr lang="en-US" altLang="zh-TW" dirty="0" smtClean="0"/>
              <a:t>, </a:t>
            </a:r>
            <a:r>
              <a:rPr lang="en-US" altLang="zh-TW" i="1" dirty="0" smtClean="0"/>
              <a:t>The Go-Between</a:t>
            </a:r>
            <a:endParaRPr lang="zh-TW" altLang="en-US" i="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5715000"/>
            <a:ext cx="8229600" cy="1143000"/>
          </a:xfrm>
        </p:spPr>
        <p:txBody>
          <a:bodyPr>
            <a:normAutofit/>
          </a:bodyPr>
          <a:lstStyle/>
          <a:p>
            <a:pPr algn="l"/>
            <a:r>
              <a:rPr lang="en-US" altLang="zh-TW" sz="2000" dirty="0" smtClean="0"/>
              <a:t>                                      A  Fair in the Thames Tunnel (1845)</a:t>
            </a:r>
            <a:br>
              <a:rPr lang="en-US" altLang="zh-TW" sz="2000" dirty="0" smtClean="0"/>
            </a:br>
            <a:r>
              <a:rPr lang="en-US" altLang="zh-TW" sz="2000" dirty="0" smtClean="0"/>
              <a:t/>
            </a:r>
            <a:br>
              <a:rPr lang="en-US" altLang="zh-TW" sz="2000" dirty="0" smtClean="0"/>
            </a:br>
            <a:r>
              <a:rPr lang="en-US" altLang="zh-TW" sz="1600" dirty="0" smtClean="0"/>
              <a:t>http://russiadock.blogspot.hk/2015/09/marc-brunel-in-rotherhithe-construction.html  </a:t>
            </a:r>
            <a:endParaRPr lang="zh-TW" altLang="en-US" sz="1600" dirty="0"/>
          </a:p>
        </p:txBody>
      </p:sp>
      <p:sp>
        <p:nvSpPr>
          <p:cNvPr id="3" name="內容版面配置區 2"/>
          <p:cNvSpPr>
            <a:spLocks noGrp="1"/>
          </p:cNvSpPr>
          <p:nvPr>
            <p:ph idx="1"/>
          </p:nvPr>
        </p:nvSpPr>
        <p:spPr>
          <a:xfrm>
            <a:off x="685800" y="838200"/>
            <a:ext cx="8229600" cy="4525963"/>
          </a:xfrm>
        </p:spPr>
        <p:txBody>
          <a:bodyPr/>
          <a:lstStyle/>
          <a:p>
            <a:endParaRPr lang="zh-TW" altLang="en-US" dirty="0"/>
          </a:p>
        </p:txBody>
      </p:sp>
      <p:pic>
        <p:nvPicPr>
          <p:cNvPr id="12290" name="Picture 2" descr="http://4.bp.blogspot.com/-sNshgpAr2LQ/Ver_J67kb-I/AAAAAAAAUl8/ImDlpm2DSdY/s1600/Fair%2Bin%2BThames%2BTunnel%2B1855%2BILN.jpg"/>
          <p:cNvPicPr>
            <a:picLocks noChangeAspect="1" noChangeArrowheads="1"/>
          </p:cNvPicPr>
          <p:nvPr/>
        </p:nvPicPr>
        <p:blipFill>
          <a:blip r:embed="rId2" cstate="print"/>
          <a:srcRect/>
          <a:stretch>
            <a:fillRect/>
          </a:stretch>
        </p:blipFill>
        <p:spPr bwMode="auto">
          <a:xfrm>
            <a:off x="762000" y="0"/>
            <a:ext cx="7924800" cy="567944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334000"/>
            <a:ext cx="8229600" cy="1371600"/>
          </a:xfrm>
        </p:spPr>
        <p:txBody>
          <a:bodyPr>
            <a:normAutofit/>
          </a:bodyPr>
          <a:lstStyle/>
          <a:p>
            <a:pPr algn="l"/>
            <a:r>
              <a:rPr lang="en-GB" sz="2000" dirty="0" smtClean="0"/>
              <a:t>HMS Albion, the ship which Jang </a:t>
            </a:r>
            <a:r>
              <a:rPr lang="en-GB" sz="2000" dirty="0" err="1" smtClean="0"/>
              <a:t>Bahadur</a:t>
            </a:r>
            <a:r>
              <a:rPr lang="en-GB" sz="2000" dirty="0" smtClean="0"/>
              <a:t> inspected at Plymouth. It is shown here with damage to its masts inflicted by Russian artillery during the Crimean War.</a:t>
            </a:r>
            <a:br>
              <a:rPr lang="en-GB" sz="2000" dirty="0" smtClean="0"/>
            </a:br>
            <a:r>
              <a:rPr lang="fr-FR" sz="2000" dirty="0" smtClean="0"/>
              <a:t>(</a:t>
            </a:r>
            <a:r>
              <a:rPr lang="fr-FR" sz="2000" dirty="0" err="1" smtClean="0"/>
              <a:t>Picure</a:t>
            </a:r>
            <a:r>
              <a:rPr lang="fr-FR" sz="2000" dirty="0" smtClean="0"/>
              <a:t> by Louis Le Breton, National Maritime </a:t>
            </a:r>
            <a:r>
              <a:rPr lang="fr-FR" sz="2000" dirty="0" err="1" smtClean="0"/>
              <a:t>Museum</a:t>
            </a:r>
            <a:r>
              <a:rPr lang="fr-FR" sz="2000" dirty="0" smtClean="0"/>
              <a:t>)</a:t>
            </a:r>
            <a:endParaRPr lang="zh-TW" altLang="en-US" sz="2000" dirty="0"/>
          </a:p>
        </p:txBody>
      </p:sp>
      <p:pic>
        <p:nvPicPr>
          <p:cNvPr id="4" name="內容版面配置區 3" descr="Albion.jpg"/>
          <p:cNvPicPr>
            <a:picLocks noGrp="1" noChangeAspect="1"/>
          </p:cNvPicPr>
          <p:nvPr>
            <p:ph idx="1"/>
          </p:nvPr>
        </p:nvPicPr>
        <p:blipFill>
          <a:blip r:embed="rId2" cstate="print"/>
          <a:stretch>
            <a:fillRect/>
          </a:stretch>
        </p:blipFill>
        <p:spPr>
          <a:xfrm>
            <a:off x="762000" y="0"/>
            <a:ext cx="7620001" cy="5410200"/>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2438400"/>
          </a:xfrm>
        </p:spPr>
        <p:txBody>
          <a:bodyPr>
            <a:normAutofit fontScale="90000"/>
          </a:bodyPr>
          <a:lstStyle/>
          <a:p>
            <a:pPr algn="l"/>
            <a:r>
              <a:rPr lang="en-US" altLang="zh-TW" sz="2700" dirty="0" smtClean="0"/>
              <a:t/>
            </a:r>
            <a:br>
              <a:rPr lang="en-US" altLang="zh-TW" sz="2700" dirty="0" smtClean="0"/>
            </a:br>
            <a:r>
              <a:rPr lang="en-US" altLang="zh-TW" sz="2700" dirty="0" smtClean="0"/>
              <a:t/>
            </a:r>
            <a:br>
              <a:rPr lang="en-US" altLang="zh-TW" sz="2700" dirty="0" smtClean="0"/>
            </a:br>
            <a:r>
              <a:rPr lang="en-US" altLang="zh-TW" sz="2700" dirty="0" smtClean="0"/>
              <a:t/>
            </a:r>
            <a:br>
              <a:rPr lang="en-US" altLang="zh-TW" sz="2700" dirty="0" smtClean="0"/>
            </a:br>
            <a:r>
              <a:rPr lang="en-US" altLang="zh-TW" sz="2700" dirty="0" smtClean="0"/>
              <a:t/>
            </a:r>
            <a:br>
              <a:rPr lang="en-US" altLang="zh-TW" sz="2700" dirty="0" smtClean="0"/>
            </a:br>
            <a:r>
              <a:rPr lang="en-US" altLang="zh-TW" sz="2700" b="1" dirty="0" smtClean="0"/>
              <a:t>The `Indian Mutiny’ – Jang at </a:t>
            </a:r>
            <a:r>
              <a:rPr lang="en-US" altLang="zh-TW" sz="2700" b="1" dirty="0" err="1" smtClean="0"/>
              <a:t>Lucknow</a:t>
            </a:r>
            <a:r>
              <a:rPr lang="en-US" altLang="zh-TW" sz="2700" dirty="0" smtClean="0"/>
              <a:t>:</a:t>
            </a:r>
            <a:br>
              <a:rPr lang="en-US" altLang="zh-TW" sz="2700" dirty="0" smtClean="0"/>
            </a:br>
            <a:r>
              <a:rPr lang="en-US" altLang="zh-TW" sz="2700" dirty="0" smtClean="0"/>
              <a:t>`When he arrived with his </a:t>
            </a:r>
            <a:r>
              <a:rPr lang="en-US" altLang="zh-TW" sz="2700" dirty="0" err="1" smtClean="0"/>
              <a:t>Gurkhas</a:t>
            </a:r>
            <a:r>
              <a:rPr lang="en-US" altLang="zh-TW" sz="2700" dirty="0" smtClean="0"/>
              <a:t>, Jang </a:t>
            </a:r>
            <a:r>
              <a:rPr lang="en-US" altLang="zh-TW" sz="2700" dirty="0" err="1" smtClean="0"/>
              <a:t>Bahadur</a:t>
            </a:r>
            <a:r>
              <a:rPr lang="en-US" altLang="zh-TW" sz="2700" dirty="0" smtClean="0"/>
              <a:t> told Campbell `had he not visited England, he would now have been fighting against us instead of with us.’ (Diary of Sir Frederick </a:t>
            </a:r>
            <a:r>
              <a:rPr lang="en-US" altLang="zh-TW" sz="2700" dirty="0" err="1" smtClean="0"/>
              <a:t>Traills</a:t>
            </a:r>
            <a:r>
              <a:rPr lang="en-US" altLang="zh-TW" sz="2700" dirty="0" smtClean="0"/>
              <a:t>-Burroughs, quoted in Christopher </a:t>
            </a:r>
            <a:r>
              <a:rPr lang="en-US" altLang="zh-TW" sz="2700" dirty="0" err="1" smtClean="0"/>
              <a:t>Hibbert</a:t>
            </a:r>
            <a:r>
              <a:rPr lang="en-US" altLang="zh-TW" sz="2700" dirty="0" smtClean="0"/>
              <a:t>,</a:t>
            </a:r>
            <a:br>
              <a:rPr lang="en-US" altLang="zh-TW" sz="2700" dirty="0" smtClean="0"/>
            </a:br>
            <a:r>
              <a:rPr lang="en-US" altLang="zh-TW" sz="2200" i="1" dirty="0" smtClean="0"/>
              <a:t>The Great Mutiny-India 1857, </a:t>
            </a:r>
            <a:r>
              <a:rPr lang="en-US" altLang="zh-TW" sz="2200" dirty="0" smtClean="0"/>
              <a:t>Penguin Books, London, 1980, p. 428) </a:t>
            </a:r>
            <a:r>
              <a:rPr lang="en-US" altLang="zh-TW" dirty="0" smtClean="0"/>
              <a:t/>
            </a:r>
            <a:br>
              <a:rPr lang="en-US" altLang="zh-TW" dirty="0" smtClean="0"/>
            </a:br>
            <a:r>
              <a:rPr lang="en-US" altLang="zh-TW" dirty="0" smtClean="0"/>
              <a:t/>
            </a:r>
            <a:br>
              <a:rPr lang="en-US" altLang="zh-TW" dirty="0" smtClean="0"/>
            </a:br>
            <a:endParaRPr lang="zh-TW" altLang="en-US" dirty="0"/>
          </a:p>
        </p:txBody>
      </p:sp>
      <p:pic>
        <p:nvPicPr>
          <p:cNvPr id="4" name="內容版面配置區 3" descr="Jung-Bahadur-LeMonde-gr.jpg"/>
          <p:cNvPicPr>
            <a:picLocks noGrp="1" noChangeAspect="1"/>
          </p:cNvPicPr>
          <p:nvPr>
            <p:ph idx="1"/>
          </p:nvPr>
        </p:nvPicPr>
        <p:blipFill>
          <a:blip r:embed="rId2" cstate="print"/>
          <a:stretch>
            <a:fillRect/>
          </a:stretch>
        </p:blipFill>
        <p:spPr>
          <a:xfrm>
            <a:off x="2038446" y="2514600"/>
            <a:ext cx="5191410" cy="4157306"/>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715000"/>
            <a:ext cx="8229600" cy="1143000"/>
          </a:xfrm>
        </p:spPr>
        <p:txBody>
          <a:bodyPr>
            <a:normAutofit/>
          </a:bodyPr>
          <a:lstStyle/>
          <a:p>
            <a:r>
              <a:rPr lang="en-US" sz="1800" dirty="0" smtClean="0"/>
              <a:t>Running dog of British imperialism? (Extract from Karl Marx’s notes on the aftermath of the revolt, published in </a:t>
            </a:r>
            <a:r>
              <a:rPr lang="en-US" sz="1800" i="1" dirty="0" smtClean="0"/>
              <a:t>Marx Engels – The First War of Independence 1857-1859</a:t>
            </a:r>
            <a:r>
              <a:rPr lang="en-US" sz="1800" dirty="0" smtClean="0"/>
              <a:t>)</a:t>
            </a:r>
            <a:endParaRPr lang="en-GB" sz="1800" dirty="0"/>
          </a:p>
        </p:txBody>
      </p:sp>
      <p:sp>
        <p:nvSpPr>
          <p:cNvPr id="6" name="Content Placeholder 5"/>
          <p:cNvSpPr>
            <a:spLocks noGrp="1"/>
          </p:cNvSpPr>
          <p:nvPr>
            <p:ph idx="1"/>
          </p:nvPr>
        </p:nvSpPr>
        <p:spPr>
          <a:xfrm>
            <a:off x="457200" y="1600201"/>
            <a:ext cx="8077200" cy="1981200"/>
          </a:xfrm>
        </p:spPr>
        <p:txBody>
          <a:bodyPr/>
          <a:lstStyle/>
          <a:p>
            <a:endParaRPr lang="en-GB" dirty="0"/>
          </a:p>
        </p:txBody>
      </p:sp>
      <p:pic>
        <p:nvPicPr>
          <p:cNvPr id="3074" name="Picture 2"/>
          <p:cNvPicPr>
            <a:picLocks noChangeAspect="1" noChangeArrowheads="1"/>
          </p:cNvPicPr>
          <p:nvPr/>
        </p:nvPicPr>
        <p:blipFill>
          <a:blip r:embed="rId2" cstate="print"/>
          <a:srcRect/>
          <a:stretch>
            <a:fillRect/>
          </a:stretch>
        </p:blipFill>
        <p:spPr bwMode="auto">
          <a:xfrm>
            <a:off x="2286000" y="0"/>
            <a:ext cx="4726991" cy="586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South Asian solidarity?</a:t>
            </a:r>
            <a:endParaRPr lang="zh-TW" altLang="en-US" dirty="0"/>
          </a:p>
        </p:txBody>
      </p:sp>
      <p:sp>
        <p:nvSpPr>
          <p:cNvPr id="3" name="內容版面配置區 2"/>
          <p:cNvSpPr>
            <a:spLocks noGrp="1"/>
          </p:cNvSpPr>
          <p:nvPr>
            <p:ph idx="1"/>
          </p:nvPr>
        </p:nvSpPr>
        <p:spPr/>
        <p:txBody>
          <a:bodyPr>
            <a:normAutofit fontScale="92500"/>
          </a:bodyPr>
          <a:lstStyle/>
          <a:p>
            <a:r>
              <a:rPr lang="en-US" altLang="zh-TW" sz="2000" dirty="0" smtClean="0"/>
              <a:t>Some Panjabi merchants, British subjects since the annexation of the </a:t>
            </a:r>
            <a:r>
              <a:rPr lang="en-US" altLang="zh-TW" sz="2000" dirty="0" err="1" smtClean="0"/>
              <a:t>Panjab</a:t>
            </a:r>
            <a:r>
              <a:rPr lang="en-US" altLang="zh-TW" sz="2000" dirty="0" smtClean="0"/>
              <a:t> the year before, called at the British embassy and got into an argument with Jang on the likely duration of British rule in India. They maintained that ‘India was at sleep at present, but that ere long she would awake.’ Jang replied that India would never be free while Britain remained a leading power in Europe as ‘the English, though few, were men, while Hindustanis were women.’</a:t>
            </a:r>
          </a:p>
          <a:p>
            <a:pPr lvl="2">
              <a:buNone/>
            </a:pPr>
            <a:r>
              <a:rPr lang="en-US" altLang="zh-TW" sz="2000" dirty="0" smtClean="0"/>
              <a:t>                                                                                  </a:t>
            </a:r>
            <a:r>
              <a:rPr lang="en-US" altLang="zh-TW" sz="2000" i="1" dirty="0" smtClean="0"/>
              <a:t>Reminiscences</a:t>
            </a:r>
            <a:r>
              <a:rPr lang="en-US" altLang="zh-TW" sz="2000" dirty="0" smtClean="0"/>
              <a:t>, p.148</a:t>
            </a:r>
          </a:p>
          <a:p>
            <a:r>
              <a:rPr lang="en-US" altLang="zh-TW" sz="2000" dirty="0" smtClean="0">
                <a:solidFill>
                  <a:schemeClr val="tx2"/>
                </a:solidFill>
              </a:rPr>
              <a:t>When they saw Indian people and the city of Bombay it felt as if they were back at home with their own families and they were very happy.</a:t>
            </a:r>
          </a:p>
          <a:p>
            <a:pPr lvl="1">
              <a:buNone/>
            </a:pPr>
            <a:r>
              <a:rPr lang="en-US" altLang="zh-TW" sz="1600" dirty="0" smtClean="0">
                <a:solidFill>
                  <a:schemeClr val="tx2"/>
                </a:solidFill>
              </a:rPr>
              <a:t>						</a:t>
            </a:r>
            <a:r>
              <a:rPr lang="en-US" altLang="zh-TW" sz="2200" dirty="0" smtClean="0">
                <a:solidFill>
                  <a:schemeClr val="tx2"/>
                </a:solidFill>
              </a:rPr>
              <a:t>                  </a:t>
            </a:r>
            <a:r>
              <a:rPr lang="en-US" altLang="zh-TW" sz="2200" i="1" dirty="0" err="1" smtClean="0">
                <a:solidFill>
                  <a:schemeClr val="tx2"/>
                </a:solidFill>
              </a:rPr>
              <a:t>Belait-Yatra</a:t>
            </a:r>
            <a:r>
              <a:rPr lang="en-US" altLang="zh-TW" sz="2200" dirty="0" smtClean="0">
                <a:solidFill>
                  <a:schemeClr val="tx2"/>
                </a:solidFill>
              </a:rPr>
              <a:t>, p.182</a:t>
            </a:r>
          </a:p>
          <a:p>
            <a:r>
              <a:rPr lang="en-US" altLang="zh-TW" sz="2000" dirty="0" smtClean="0"/>
              <a:t>Visited in Benares by an ex-Raja, after a very short time he politely but</a:t>
            </a:r>
          </a:p>
          <a:p>
            <a:pPr>
              <a:buNone/>
            </a:pPr>
            <a:r>
              <a:rPr lang="en-US" altLang="zh-TW" sz="2000" dirty="0" smtClean="0"/>
              <a:t>      firmly told the man he must go, remarking after to </a:t>
            </a:r>
            <a:r>
              <a:rPr lang="en-US" altLang="zh-TW" sz="2000" dirty="0" err="1" smtClean="0"/>
              <a:t>Cavenagh</a:t>
            </a:r>
            <a:r>
              <a:rPr lang="en-US" altLang="zh-TW" sz="2000" dirty="0" smtClean="0"/>
              <a:t>, ‘That’s the way to get over an interview with a native’.</a:t>
            </a:r>
          </a:p>
          <a:p>
            <a:pPr>
              <a:buNone/>
            </a:pPr>
            <a:r>
              <a:rPr lang="en-US" altLang="zh-TW" sz="2000" dirty="0" smtClean="0"/>
              <a:t>						            </a:t>
            </a:r>
            <a:r>
              <a:rPr lang="en-US" altLang="zh-TW" sz="2000" i="1" dirty="0" smtClean="0"/>
              <a:t>Reminiscence</a:t>
            </a:r>
            <a:r>
              <a:rPr lang="en-US" altLang="zh-TW" sz="2000" dirty="0" smtClean="0"/>
              <a:t>s. p.175</a:t>
            </a:r>
          </a:p>
          <a:p>
            <a:endParaRPr lang="zh-TW"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Reservations about the British</a:t>
            </a:r>
            <a:endParaRPr lang="en-GB" dirty="0"/>
          </a:p>
        </p:txBody>
      </p:sp>
      <p:sp>
        <p:nvSpPr>
          <p:cNvPr id="3" name="Content Placeholder 2"/>
          <p:cNvSpPr>
            <a:spLocks noGrp="1"/>
          </p:cNvSpPr>
          <p:nvPr>
            <p:ph idx="1"/>
          </p:nvPr>
        </p:nvSpPr>
        <p:spPr/>
        <p:txBody>
          <a:bodyPr>
            <a:normAutofit fontScale="70000" lnSpcReduction="20000"/>
          </a:bodyPr>
          <a:lstStyle/>
          <a:p>
            <a:pPr>
              <a:buNone/>
            </a:pPr>
            <a:r>
              <a:rPr lang="en-GB" dirty="0" smtClean="0"/>
              <a:t>      </a:t>
            </a:r>
            <a:r>
              <a:rPr lang="en-GB" dirty="0" err="1" smtClean="0"/>
              <a:t>Cavenagh</a:t>
            </a:r>
            <a:r>
              <a:rPr lang="en-GB" dirty="0" smtClean="0"/>
              <a:t> realised that, despite all his public protestations of friendship, he retained considerable mistrust of Britain’s ultimate intentions towards his country. This came out clearly when Jang explained to him, after their return to India, his reason for not wanting to build a road connecting Kathmandu with the plains. He said that he was sure Britain would one day take possession of Nepal and that if such a road were available for use by the invading force then its builder would go down in history as the author of his own country’s destruction. His attitude was illustrated, too, by the parable he used to give his view of the history of Britain’s involvement in India: when man first invented the axe-blade the oak assured his fellow trees that they were in no danger as long as they remained united, but when the ash agreed to form the axe handle, the oak told the others that there was now no hope for them.</a:t>
            </a:r>
          </a:p>
          <a:p>
            <a:pPr>
              <a:buNone/>
            </a:pPr>
            <a:r>
              <a:rPr lang="en-US" i="1" dirty="0" smtClean="0"/>
              <a:t>                                                                Jang </a:t>
            </a:r>
            <a:r>
              <a:rPr lang="en-US" i="1" dirty="0" err="1" smtClean="0"/>
              <a:t>Bahadur</a:t>
            </a:r>
            <a:r>
              <a:rPr lang="en-US" i="1" dirty="0" smtClean="0"/>
              <a:t> in Europe</a:t>
            </a:r>
            <a:r>
              <a:rPr lang="en-US" dirty="0" smtClean="0"/>
              <a:t>, pp. 98-99.</a:t>
            </a:r>
            <a:endParaRPr lang="en-GB"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200" dirty="0" smtClean="0">
                <a:solidFill>
                  <a:srgbClr val="0070C0"/>
                </a:solidFill>
              </a:rPr>
              <a:t>A Muslim visitor’s criticisms of individuals in 1844</a:t>
            </a:r>
            <a:r>
              <a:rPr lang="en-US" sz="3600" dirty="0" smtClean="0">
                <a:solidFill>
                  <a:srgbClr val="0070C0"/>
                </a:solidFill>
              </a:rPr>
              <a:t>.</a:t>
            </a:r>
            <a:endParaRPr lang="en-US" sz="3600" dirty="0">
              <a:solidFill>
                <a:srgbClr val="0070C0"/>
              </a:solidFill>
            </a:endParaRPr>
          </a:p>
        </p:txBody>
      </p:sp>
      <p:sp>
        <p:nvSpPr>
          <p:cNvPr id="3" name="Content Placeholder 2"/>
          <p:cNvSpPr>
            <a:spLocks noGrp="1"/>
          </p:cNvSpPr>
          <p:nvPr>
            <p:ph idx="1"/>
          </p:nvPr>
        </p:nvSpPr>
        <p:spPr>
          <a:xfrm>
            <a:off x="533400" y="990600"/>
            <a:ext cx="8229600" cy="4525963"/>
          </a:xfrm>
        </p:spPr>
        <p:txBody>
          <a:bodyPr>
            <a:noAutofit/>
          </a:bodyPr>
          <a:lstStyle/>
          <a:p>
            <a:r>
              <a:rPr lang="en-GB" sz="1600" dirty="0" smtClean="0"/>
              <a:t>(</a:t>
            </a:r>
            <a:r>
              <a:rPr lang="en-GB" sz="1600" i="1" dirty="0" smtClean="0"/>
              <a:t>on the refusal of Mir </a:t>
            </a:r>
            <a:r>
              <a:rPr lang="en-GB" sz="1600" i="1" dirty="0" err="1" smtClean="0"/>
              <a:t>Jafir</a:t>
            </a:r>
            <a:r>
              <a:rPr lang="en-GB" sz="1600" i="1" dirty="0" smtClean="0"/>
              <a:t> Khan’s British secretary to give up a blanket</a:t>
            </a:r>
            <a:r>
              <a:rPr lang="en-GB" sz="1600" dirty="0" smtClean="0"/>
              <a:t>)</a:t>
            </a:r>
            <a:r>
              <a:rPr lang="en-GB" sz="1600" i="1" dirty="0" smtClean="0"/>
              <a:t> `</a:t>
            </a:r>
            <a:r>
              <a:rPr lang="en-GB" sz="1600" dirty="0" smtClean="0"/>
              <a:t>This showed clearly that selfishness was the general character of John Bull.’  (</a:t>
            </a:r>
            <a:r>
              <a:rPr lang="en-GB" sz="1600" i="1" dirty="0" smtClean="0"/>
              <a:t>Autobiography of </a:t>
            </a:r>
            <a:r>
              <a:rPr lang="en-GB" sz="1600" i="1" dirty="0" err="1" smtClean="0"/>
              <a:t>Lutfullah</a:t>
            </a:r>
            <a:r>
              <a:rPr lang="en-GB" sz="1600" dirty="0" smtClean="0"/>
              <a:t>, p.366)</a:t>
            </a:r>
          </a:p>
          <a:p>
            <a:endParaRPr lang="en-GB" sz="1600" dirty="0" smtClean="0"/>
          </a:p>
          <a:p>
            <a:r>
              <a:rPr lang="en-GB" sz="1600" dirty="0" smtClean="0"/>
              <a:t>(</a:t>
            </a:r>
            <a:r>
              <a:rPr lang="en-GB" sz="1600" i="1" dirty="0" smtClean="0"/>
              <a:t>on onlookers’ behaviour in Southampton</a:t>
            </a:r>
            <a:r>
              <a:rPr lang="en-GB" sz="1600" dirty="0" smtClean="0"/>
              <a:t>) `Our party, it appears, was looked upon by the curious natives as one of the seven wonders of the world, Luckily for myself, I had purchased a Turkish dress at Cairo and therefore found myself safe from being stared at…my companions…were impatient to go to the bazaar; and, immediately after breakfast, they proceeded to the market place in their simple Indian dresses, where they were not only gazed at by all with curiosity, but followed by a crowd. …“Over-curious white devils,” exclaimed our doctor, </a:t>
            </a:r>
            <a:r>
              <a:rPr lang="en-GB" sz="1600" dirty="0" err="1" smtClean="0"/>
              <a:t>Badru’d</a:t>
            </a:r>
            <a:r>
              <a:rPr lang="en-GB" sz="1600" dirty="0" smtClean="0"/>
              <a:t>-din, very angrily to me; “they have no respect for caste or age: I have a great mind to pelt stones at them.” – “Don’t you do so, Hakim Sahib,” said I to the old doctor, “or you will bring evil on yourself and the hotel: these people don’t fear anyone, It is true, they are over curious, but, after all, they have done you no harm: let, therefore, well alone.”’(</a:t>
            </a:r>
            <a:r>
              <a:rPr lang="en-GB" sz="1600" i="1" dirty="0" smtClean="0"/>
              <a:t>ib</a:t>
            </a:r>
            <a:r>
              <a:rPr lang="en-GB" sz="1600" dirty="0" smtClean="0"/>
              <a:t>. pp.381-2)</a:t>
            </a:r>
          </a:p>
          <a:p>
            <a:endParaRPr lang="en-GB" sz="1600" dirty="0" smtClean="0"/>
          </a:p>
          <a:p>
            <a:r>
              <a:rPr lang="en-GB" sz="1600" dirty="0" smtClean="0"/>
              <a:t>(</a:t>
            </a:r>
            <a:r>
              <a:rPr lang="en-GB" sz="1600" i="1" dirty="0" smtClean="0"/>
              <a:t>commenting on the behaviour of people on board his steamer  in the Mediterranean.) </a:t>
            </a:r>
            <a:r>
              <a:rPr lang="en-GB" sz="1600" dirty="0" smtClean="0"/>
              <a:t>`The fact is that the more you proceed on towards England, the more you find the English people endowed with politeness and civility’  (</a:t>
            </a:r>
            <a:r>
              <a:rPr lang="en-GB" sz="1600" i="1" dirty="0" smtClean="0"/>
              <a:t>ib</a:t>
            </a:r>
            <a:r>
              <a:rPr lang="en-GB" sz="1600" dirty="0" smtClean="0"/>
              <a:t>. p.366)</a:t>
            </a:r>
          </a:p>
          <a:p>
            <a:endParaRPr lang="en-GB" sz="1600" dirty="0" smtClean="0"/>
          </a:p>
          <a:p>
            <a:r>
              <a:rPr lang="en-GB" sz="1600" dirty="0" smtClean="0"/>
              <a:t>(on a British scholar’s behaviour)`I paid him another visit at his own house, which he never returned, thinking perhaps that he was still in India, and not in the land of freedom, where all are equal.’ (</a:t>
            </a:r>
            <a:r>
              <a:rPr lang="en-GB" sz="1600" i="1" dirty="0" smtClean="0"/>
              <a:t>ib</a:t>
            </a:r>
            <a:r>
              <a:rPr lang="en-GB" sz="1600" dirty="0" smtClean="0"/>
              <a:t>. p.398)</a:t>
            </a:r>
            <a:endParaRPr lang="en-US" sz="1600" dirty="0" smtClean="0"/>
          </a:p>
          <a:p>
            <a:endParaRPr lang="en-US" sz="1600" dirty="0" smtClean="0"/>
          </a:p>
          <a:p>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lang="en-US" altLang="zh-HK" dirty="0" smtClean="0"/>
              <a:t>Turkish court official (presumably </a:t>
            </a:r>
            <a:r>
              <a:rPr lang="en-US" altLang="zh-HK" dirty="0" err="1" smtClean="0"/>
              <a:t>Lutfullah</a:t>
            </a:r>
            <a:r>
              <a:rPr lang="en-US" altLang="zh-HK" dirty="0" smtClean="0"/>
              <a:t> dispensed with the hat).</a:t>
            </a:r>
            <a:endParaRPr lang="zh-HK" altLang="en-US" dirty="0"/>
          </a:p>
        </p:txBody>
      </p:sp>
      <p:pic>
        <p:nvPicPr>
          <p:cNvPr id="4" name="內容版面配置區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2971800" y="2057400"/>
            <a:ext cx="3459480" cy="4572000"/>
          </a:xfrm>
        </p:spPr>
      </p:pic>
    </p:spTree>
    <p:extLst>
      <p:ext uri="{BB962C8B-B14F-4D97-AF65-F5344CB8AC3E}">
        <p14:creationId xmlns:p14="http://schemas.microsoft.com/office/powerpoint/2010/main" xmlns="" val="22688821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152400"/>
            <a:ext cx="8229600" cy="1143000"/>
          </a:xfrm>
        </p:spPr>
        <p:txBody>
          <a:bodyPr/>
          <a:lstStyle/>
          <a:p>
            <a:r>
              <a:rPr lang="en-US" altLang="zh-TW" dirty="0" smtClean="0"/>
              <a:t>An illusion sustained?</a:t>
            </a:r>
            <a:endParaRPr lang="zh-TW" altLang="en-US" dirty="0"/>
          </a:p>
        </p:txBody>
      </p:sp>
      <p:sp>
        <p:nvSpPr>
          <p:cNvPr id="3" name="內容版面配置區 2"/>
          <p:cNvSpPr>
            <a:spLocks noGrp="1"/>
          </p:cNvSpPr>
          <p:nvPr>
            <p:ph idx="1"/>
          </p:nvPr>
        </p:nvSpPr>
        <p:spPr>
          <a:xfrm>
            <a:off x="533400" y="1219200"/>
            <a:ext cx="8229600" cy="4830763"/>
          </a:xfrm>
        </p:spPr>
        <p:txBody>
          <a:bodyPr>
            <a:normAutofit fontScale="85000" lnSpcReduction="10000"/>
          </a:bodyPr>
          <a:lstStyle/>
          <a:p>
            <a:r>
              <a:rPr lang="en-US" altLang="zh-TW" sz="2400" dirty="0" smtClean="0"/>
              <a:t>`Calcutta deemed it useful…to sustain the illusion that … their native land was the emerald paradise… that London was a splendid city whose streets, if not actually paved with gold,  were nevertheless broad and clean and orderly.’          </a:t>
            </a:r>
            <a:r>
              <a:rPr lang="en-US" altLang="zh-TW" sz="2100" dirty="0" smtClean="0"/>
              <a:t>(Andrew Ward, </a:t>
            </a:r>
            <a:r>
              <a:rPr lang="en-US" altLang="zh-TW" sz="2100" i="1" dirty="0" smtClean="0"/>
              <a:t>Our Bones are Scattered</a:t>
            </a:r>
            <a:r>
              <a:rPr lang="en-US" altLang="zh-TW" sz="2100" dirty="0" smtClean="0"/>
              <a:t>, New York 1996, p.46)</a:t>
            </a:r>
          </a:p>
          <a:p>
            <a:endParaRPr lang="en-US" altLang="zh-TW" sz="2400" dirty="0" smtClean="0"/>
          </a:p>
          <a:p>
            <a:r>
              <a:rPr lang="en-US" altLang="zh-TW" sz="2400" dirty="0" smtClean="0"/>
              <a:t>`It seemed as if we were in a dream, or as if this were the heaven where virtuous men went after their death…The people of that country do not carry loads themselves. That is done only by ships, trains and carts. The English lead a very happy life. Nobody wears dirty or torn clothes. No one stays dirty: they wash by rubbing themselves down with soap and water and using a brush, and everyone’s face shines like the moon.’              </a:t>
            </a:r>
            <a:r>
              <a:rPr lang="en-US" altLang="zh-TW" sz="2100" dirty="0" smtClean="0"/>
              <a:t>(</a:t>
            </a:r>
            <a:r>
              <a:rPr lang="en-US" altLang="zh-TW" sz="2100" i="1" dirty="0" err="1" smtClean="0"/>
              <a:t>Belait-Yatra</a:t>
            </a:r>
            <a:r>
              <a:rPr lang="en-US" altLang="zh-TW" sz="2100" dirty="0" smtClean="0"/>
              <a:t>, translated in </a:t>
            </a:r>
            <a:r>
              <a:rPr lang="en-US" altLang="zh-TW" sz="2100" i="1" dirty="0" smtClean="0"/>
              <a:t>Jang </a:t>
            </a:r>
            <a:r>
              <a:rPr lang="en-US" altLang="zh-TW" sz="2100" i="1" dirty="0" err="1" smtClean="0"/>
              <a:t>Bahadur</a:t>
            </a:r>
            <a:r>
              <a:rPr lang="en-US" altLang="zh-TW" sz="2100" i="1" dirty="0" smtClean="0"/>
              <a:t> in Europe</a:t>
            </a:r>
            <a:r>
              <a:rPr lang="en-US" altLang="zh-TW" sz="2100" dirty="0" smtClean="0"/>
              <a:t>, p.142 &amp; 146)</a:t>
            </a:r>
          </a:p>
          <a:p>
            <a:endParaRPr lang="en-US" altLang="zh-TW" sz="2400" dirty="0" smtClean="0"/>
          </a:p>
          <a:p>
            <a:r>
              <a:rPr lang="en-US" altLang="zh-TW" sz="2400" dirty="0" smtClean="0"/>
              <a:t>‘All the people here appear prosperous and happy, they cannot have encountered sorrow even in their dreams’</a:t>
            </a:r>
            <a:r>
              <a:rPr lang="en-US" altLang="zh-TW" sz="2100" dirty="0" smtClean="0"/>
              <a:t>                                                (</a:t>
            </a:r>
            <a:r>
              <a:rPr lang="en-US" altLang="zh-TW" sz="2100" dirty="0" err="1" smtClean="0"/>
              <a:t>Subedar</a:t>
            </a:r>
            <a:r>
              <a:rPr lang="en-US" altLang="zh-TW" sz="2100" dirty="0" smtClean="0"/>
              <a:t>-major </a:t>
            </a:r>
            <a:r>
              <a:rPr lang="en-US" altLang="zh-TW" sz="2100" dirty="0" err="1" smtClean="0"/>
              <a:t>Shersingh</a:t>
            </a:r>
            <a:r>
              <a:rPr lang="en-US" altLang="zh-TW" sz="2100" dirty="0" smtClean="0"/>
              <a:t> </a:t>
            </a:r>
            <a:r>
              <a:rPr lang="en-US" altLang="zh-TW" sz="2100" dirty="0" err="1" smtClean="0"/>
              <a:t>Rana</a:t>
            </a:r>
            <a:r>
              <a:rPr lang="en-US" altLang="zh-TW" sz="2100" dirty="0" smtClean="0"/>
              <a:t>, </a:t>
            </a:r>
            <a:r>
              <a:rPr lang="en-US" altLang="zh-TW" sz="2100" i="1" dirty="0" err="1" smtClean="0"/>
              <a:t>Mero</a:t>
            </a:r>
            <a:r>
              <a:rPr lang="en-US" altLang="zh-TW" sz="2100" i="1" dirty="0" smtClean="0"/>
              <a:t> London </a:t>
            </a:r>
            <a:r>
              <a:rPr lang="en-US" altLang="zh-TW" sz="2100" i="1" dirty="0" err="1" smtClean="0"/>
              <a:t>Rajtilak</a:t>
            </a:r>
            <a:r>
              <a:rPr lang="en-US" altLang="zh-TW" sz="2100" i="1" dirty="0" smtClean="0"/>
              <a:t> </a:t>
            </a:r>
            <a:r>
              <a:rPr lang="en-US" altLang="zh-TW" sz="2100" i="1" dirty="0" err="1" smtClean="0"/>
              <a:t>Yatra</a:t>
            </a:r>
            <a:r>
              <a:rPr lang="en-US" altLang="zh-TW" sz="2100" i="1" dirty="0" smtClean="0"/>
              <a:t>, </a:t>
            </a:r>
            <a:r>
              <a:rPr lang="en-US" altLang="zh-TW" sz="2100" dirty="0" smtClean="0"/>
              <a:t>Benares, 1913,</a:t>
            </a:r>
            <a:r>
              <a:rPr lang="en-US" altLang="zh-TW" sz="2100" i="1" dirty="0" smtClean="0"/>
              <a:t> </a:t>
            </a:r>
            <a:r>
              <a:rPr lang="en-US" altLang="zh-TW" sz="2100" dirty="0" smtClean="0"/>
              <a:t>p.11)</a:t>
            </a: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86800" cy="1143000"/>
          </a:xfrm>
        </p:spPr>
        <p:txBody>
          <a:bodyPr>
            <a:normAutofit/>
          </a:bodyPr>
          <a:lstStyle/>
          <a:p>
            <a:r>
              <a:rPr lang="en-US" dirty="0" err="1" smtClean="0">
                <a:solidFill>
                  <a:srgbClr val="0070C0"/>
                </a:solidFill>
              </a:rPr>
              <a:t>Lutfullah’s</a:t>
            </a:r>
            <a:r>
              <a:rPr lang="en-US" dirty="0" smtClean="0">
                <a:solidFill>
                  <a:srgbClr val="0070C0"/>
                </a:solidFill>
              </a:rPr>
              <a:t> general impressions</a:t>
            </a:r>
            <a:endParaRPr lang="en-US" dirty="0">
              <a:solidFill>
                <a:srgbClr val="0070C0"/>
              </a:solidFill>
            </a:endParaRPr>
          </a:p>
        </p:txBody>
      </p:sp>
      <p:sp>
        <p:nvSpPr>
          <p:cNvPr id="3" name="Content Placeholder 2"/>
          <p:cNvSpPr>
            <a:spLocks noGrp="1"/>
          </p:cNvSpPr>
          <p:nvPr>
            <p:ph idx="1"/>
          </p:nvPr>
        </p:nvSpPr>
        <p:spPr>
          <a:xfrm>
            <a:off x="381000" y="1066800"/>
            <a:ext cx="8229600" cy="4953000"/>
          </a:xfrm>
        </p:spPr>
        <p:txBody>
          <a:bodyPr>
            <a:normAutofit fontScale="92500" lnSpcReduction="20000"/>
          </a:bodyPr>
          <a:lstStyle/>
          <a:p>
            <a:r>
              <a:rPr lang="en-GB" sz="2400" dirty="0" smtClean="0"/>
              <a:t>(</a:t>
            </a:r>
            <a:r>
              <a:rPr lang="en-GB" sz="2400" i="1" dirty="0" smtClean="0"/>
              <a:t>on the journey from the station to their hotel in London) `</a:t>
            </a:r>
            <a:r>
              <a:rPr lang="en-GB" sz="2400" dirty="0" smtClean="0"/>
              <a:t>Street</a:t>
            </a:r>
            <a:r>
              <a:rPr lang="en-GB" sz="2400" i="1" dirty="0" smtClean="0"/>
              <a:t> </a:t>
            </a:r>
            <a:r>
              <a:rPr lang="en-GB" sz="2400" dirty="0" smtClean="0"/>
              <a:t>after street, and square after square, that we passed through for about three-quarters of an hour, were all paved, clean and regular, thronged with the busy inhabitants of both sexes, almost all the females good-looking and the males well-made and active.’ (</a:t>
            </a:r>
            <a:r>
              <a:rPr lang="en-GB" sz="2400" i="1" dirty="0" smtClean="0"/>
              <a:t>Autobiography of </a:t>
            </a:r>
            <a:r>
              <a:rPr lang="en-GB" sz="2400" i="1" dirty="0" err="1" smtClean="0"/>
              <a:t>Lutfullah</a:t>
            </a:r>
            <a:r>
              <a:rPr lang="en-GB" sz="2400" i="1" dirty="0" smtClean="0"/>
              <a:t>, </a:t>
            </a:r>
            <a:r>
              <a:rPr lang="en-GB" sz="2400" dirty="0" smtClean="0"/>
              <a:t>p.382-3)</a:t>
            </a:r>
          </a:p>
          <a:p>
            <a:endParaRPr lang="en-GB" sz="2400" dirty="0" smtClean="0"/>
          </a:p>
          <a:p>
            <a:r>
              <a:rPr lang="en-GB" sz="2400" dirty="0" smtClean="0"/>
              <a:t>`the country all over is fertile, and the people ingenious, civil, and active…. It cannot be, I am sure, without the will of that one Supreme Being that this small island, which seems on the globe like a mole on the body of a man, should command the greater part of the world… ‘ (</a:t>
            </a:r>
            <a:r>
              <a:rPr lang="en-GB" sz="2400" i="1" dirty="0" smtClean="0"/>
              <a:t>ib., </a:t>
            </a:r>
            <a:r>
              <a:rPr lang="en-GB" sz="2400" dirty="0" smtClean="0"/>
              <a:t>p.383-4).</a:t>
            </a:r>
          </a:p>
          <a:p>
            <a:endParaRPr lang="en-GB" sz="2400" dirty="0" smtClean="0"/>
          </a:p>
          <a:p>
            <a:r>
              <a:rPr lang="en-GB" sz="2400" dirty="0" smtClean="0"/>
              <a:t> `…[the English] are entirely submissive to the law and obedient to the commands of their superiors. Their sense of patriotism is greater than that of any nation in the world.’  (</a:t>
            </a:r>
            <a:r>
              <a:rPr lang="en-GB" sz="2400" i="1" dirty="0" smtClean="0"/>
              <a:t>ib</a:t>
            </a:r>
            <a:r>
              <a:rPr lang="en-GB" sz="2400" dirty="0" smtClean="0"/>
              <a:t>. p.409)</a:t>
            </a:r>
            <a:endParaRPr lang="en-US" sz="2400"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SOUTH ASIANS IN BRITAIN – THE START OF A LONG STORY</a:t>
            </a:r>
            <a:endParaRPr lang="en-US" b="1"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Fisher, Michael H. 2004. </a:t>
            </a:r>
            <a:r>
              <a:rPr lang="en-US" i="1" dirty="0" err="1" smtClean="0"/>
              <a:t>Counterflows</a:t>
            </a:r>
            <a:r>
              <a:rPr lang="en-US" i="1" dirty="0" smtClean="0"/>
              <a:t> to Colonialism: Indian </a:t>
            </a:r>
            <a:r>
              <a:rPr lang="en-US" i="1" dirty="0" err="1" smtClean="0"/>
              <a:t>Travellers</a:t>
            </a:r>
            <a:r>
              <a:rPr lang="en-US" i="1" dirty="0" smtClean="0"/>
              <a:t> and Settlers in Britain  1600-1857</a:t>
            </a:r>
            <a:r>
              <a:rPr lang="en-US" dirty="0" smtClean="0"/>
              <a:t>. Delhi: Permanent Black,</a:t>
            </a:r>
            <a:endParaRPr lang="en-US" dirty="0"/>
          </a:p>
        </p:txBody>
      </p:sp>
      <p:pic>
        <p:nvPicPr>
          <p:cNvPr id="4" name="Picture 3" descr="fisher.jpg"/>
          <p:cNvPicPr>
            <a:picLocks noChangeAspect="1"/>
          </p:cNvPicPr>
          <p:nvPr/>
        </p:nvPicPr>
        <p:blipFill>
          <a:blip r:embed="rId2" cstate="print"/>
          <a:stretch>
            <a:fillRect/>
          </a:stretch>
        </p:blipFill>
        <p:spPr>
          <a:xfrm>
            <a:off x="3160643" y="1524000"/>
            <a:ext cx="2733261" cy="41910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562600"/>
            <a:ext cx="8229600" cy="1143000"/>
          </a:xfrm>
        </p:spPr>
        <p:txBody>
          <a:bodyPr>
            <a:normAutofit/>
          </a:bodyPr>
          <a:lstStyle/>
          <a:p>
            <a:r>
              <a:rPr lang="en-GB" sz="2400" dirty="0" smtClean="0"/>
              <a:t>Police patrol in the London slums c.1870 (by </a:t>
            </a:r>
            <a:r>
              <a:rPr lang="en-GB" sz="2400" dirty="0" err="1" smtClean="0"/>
              <a:t>Gustave</a:t>
            </a:r>
            <a:r>
              <a:rPr lang="en-GB" sz="2400" dirty="0" smtClean="0"/>
              <a:t> </a:t>
            </a:r>
            <a:r>
              <a:rPr lang="en-GB" sz="2400" dirty="0" err="1" smtClean="0"/>
              <a:t>Doré</a:t>
            </a:r>
            <a:r>
              <a:rPr lang="en-GB" sz="2400" dirty="0" smtClean="0"/>
              <a:t>)</a:t>
            </a:r>
            <a:r>
              <a:rPr lang="en-US" altLang="zh-TW" sz="2400" dirty="0" smtClean="0"/>
              <a:t> </a:t>
            </a:r>
            <a:endParaRPr lang="zh-TW" altLang="en-US" sz="2400" dirty="0"/>
          </a:p>
        </p:txBody>
      </p:sp>
      <p:pic>
        <p:nvPicPr>
          <p:cNvPr id="4" name="內容版面配置區 3" descr="LondonSlums(Web).JPG"/>
          <p:cNvPicPr>
            <a:picLocks noGrp="1" noChangeAspect="1"/>
          </p:cNvPicPr>
          <p:nvPr>
            <p:ph idx="1"/>
          </p:nvPr>
        </p:nvPicPr>
        <p:blipFill>
          <a:blip r:embed="rId2" cstate="print"/>
          <a:stretch>
            <a:fillRect/>
          </a:stretch>
        </p:blipFill>
        <p:spPr>
          <a:xfrm>
            <a:off x="1828800" y="228600"/>
            <a:ext cx="5611375" cy="54864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5486400"/>
            <a:ext cx="8229600" cy="1371600"/>
          </a:xfrm>
        </p:spPr>
        <p:txBody>
          <a:bodyPr>
            <a:normAutofit/>
          </a:bodyPr>
          <a:lstStyle/>
          <a:p>
            <a:r>
              <a:rPr lang="en-GB" sz="2700" dirty="0" smtClean="0"/>
              <a:t>Interior of St. James’s Theatre in the 1830</a:t>
            </a:r>
            <a:r>
              <a:rPr lang="en-GB" sz="2400" dirty="0" smtClean="0"/>
              <a:t>s (Painting by John Gregory </a:t>
            </a:r>
            <a:r>
              <a:rPr lang="en-GB" sz="2400" dirty="0" err="1" smtClean="0"/>
              <a:t>Crace</a:t>
            </a:r>
            <a:r>
              <a:rPr lang="en-GB" sz="2400" dirty="0" smtClean="0"/>
              <a:t>, Berger Collection)</a:t>
            </a:r>
            <a:endParaRPr lang="zh-TW" altLang="en-US" sz="2400" dirty="0"/>
          </a:p>
        </p:txBody>
      </p:sp>
      <p:pic>
        <p:nvPicPr>
          <p:cNvPr id="4" name="內容版面配置區 3" descr="Interior_of_St._James_Theatre,_London_(watercolour)_by_John_Gregory_Crace.jpg"/>
          <p:cNvPicPr>
            <a:picLocks noGrp="1" noChangeAspect="1"/>
          </p:cNvPicPr>
          <p:nvPr>
            <p:ph idx="1"/>
          </p:nvPr>
        </p:nvPicPr>
        <p:blipFill>
          <a:blip r:embed="rId2" cstate="print"/>
          <a:stretch>
            <a:fillRect/>
          </a:stretch>
        </p:blipFill>
        <p:spPr>
          <a:xfrm>
            <a:off x="1371600" y="228600"/>
            <a:ext cx="6315280" cy="5486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228600"/>
            <a:ext cx="8229600" cy="1143000"/>
          </a:xfrm>
        </p:spPr>
        <p:txBody>
          <a:bodyPr/>
          <a:lstStyle/>
          <a:p>
            <a:r>
              <a:rPr lang="en-US" altLang="zh-TW" dirty="0" smtClean="0"/>
              <a:t>Parliamentary Supremacy</a:t>
            </a:r>
            <a:endParaRPr lang="zh-TW" altLang="en-US" dirty="0"/>
          </a:p>
        </p:txBody>
      </p:sp>
      <p:sp>
        <p:nvSpPr>
          <p:cNvPr id="3" name="內容版面配置區 2"/>
          <p:cNvSpPr>
            <a:spLocks noGrp="1"/>
          </p:cNvSpPr>
          <p:nvPr>
            <p:ph idx="1"/>
          </p:nvPr>
        </p:nvSpPr>
        <p:spPr>
          <a:xfrm>
            <a:off x="457200" y="1066800"/>
            <a:ext cx="8229600" cy="5516563"/>
          </a:xfrm>
        </p:spPr>
        <p:txBody>
          <a:bodyPr>
            <a:noAutofit/>
          </a:bodyPr>
          <a:lstStyle/>
          <a:p>
            <a:pPr>
              <a:buNone/>
            </a:pPr>
            <a:endParaRPr lang="en-US" altLang="zh-TW" sz="1600" dirty="0" smtClean="0"/>
          </a:p>
          <a:p>
            <a:pPr>
              <a:buNone/>
            </a:pPr>
            <a:endParaRPr lang="en-US" altLang="zh-TW" sz="1600" dirty="0" smtClean="0"/>
          </a:p>
          <a:p>
            <a:pPr>
              <a:buNone/>
            </a:pPr>
            <a:r>
              <a:rPr lang="en-US" altLang="zh-TW" sz="1600" dirty="0" smtClean="0"/>
              <a:t>Who would be bold enough to speak improperly before such a body? For in front of the</a:t>
            </a:r>
          </a:p>
          <a:p>
            <a:pPr>
              <a:buNone/>
            </a:pPr>
            <a:r>
              <a:rPr lang="en-US" altLang="zh-TW" sz="1600" dirty="0" smtClean="0"/>
              <a:t>members are set huge books which one might suppose contain all the  wisdom of the </a:t>
            </a:r>
            <a:r>
              <a:rPr lang="en-US" altLang="zh-TW" sz="1600" dirty="0" err="1" smtClean="0"/>
              <a:t>Satya</a:t>
            </a:r>
            <a:r>
              <a:rPr lang="en-US" altLang="zh-TW" sz="1600" dirty="0" smtClean="0"/>
              <a:t>, </a:t>
            </a:r>
            <a:r>
              <a:rPr lang="en-US" altLang="zh-TW" sz="1600" dirty="0" err="1" smtClean="0"/>
              <a:t>Treta</a:t>
            </a:r>
            <a:r>
              <a:rPr lang="en-US" altLang="zh-TW" sz="1600" dirty="0" smtClean="0"/>
              <a:t>,</a:t>
            </a:r>
          </a:p>
          <a:p>
            <a:pPr>
              <a:buNone/>
            </a:pPr>
            <a:r>
              <a:rPr lang="en-US" altLang="zh-TW" sz="1600" dirty="0" err="1" smtClean="0"/>
              <a:t>Dvapar</a:t>
            </a:r>
            <a:r>
              <a:rPr lang="en-US" altLang="zh-TW" sz="1600" dirty="0" smtClean="0"/>
              <a:t> and Kali Yugas, all the knowledge in heaven and earth; thus they are able to tell who is </a:t>
            </a:r>
          </a:p>
          <a:p>
            <a:pPr>
              <a:buNone/>
            </a:pPr>
            <a:r>
              <a:rPr lang="en-US" altLang="zh-TW" sz="1600" dirty="0" smtClean="0"/>
              <a:t>speaking the truth, while if anyone has done wrong, they are ready to punish him. There can be</a:t>
            </a:r>
          </a:p>
          <a:p>
            <a:pPr>
              <a:buNone/>
            </a:pPr>
            <a:r>
              <a:rPr lang="en-US" altLang="zh-TW" sz="1600" dirty="0" smtClean="0"/>
              <a:t>no unseemly argument in the assembly. One person speaks and then another replies. If an </a:t>
            </a:r>
          </a:p>
          <a:p>
            <a:pPr>
              <a:buNone/>
            </a:pPr>
            <a:r>
              <a:rPr lang="en-US" altLang="zh-TW" sz="1600" dirty="0" smtClean="0"/>
              <a:t>argument is accepted, then they all show their agreement by saying ‘yes.’ If an argument does </a:t>
            </a:r>
          </a:p>
          <a:p>
            <a:pPr>
              <a:buNone/>
            </a:pPr>
            <a:r>
              <a:rPr lang="en-US" altLang="zh-TW" sz="1600" dirty="0" smtClean="0"/>
              <a:t>not completely convince, they discuss it, consider the facts of the case, consult the books and </a:t>
            </a:r>
          </a:p>
          <a:p>
            <a:pPr>
              <a:buNone/>
            </a:pPr>
            <a:r>
              <a:rPr lang="en-US" altLang="zh-TW" sz="1600" dirty="0" smtClean="0"/>
              <a:t>give their verdict. The </a:t>
            </a:r>
            <a:r>
              <a:rPr lang="en-US" altLang="zh-TW" sz="1600" dirty="0" err="1" smtClean="0"/>
              <a:t>Parament</a:t>
            </a:r>
            <a:r>
              <a:rPr lang="en-US" altLang="zh-TW" sz="1600" dirty="0" smtClean="0"/>
              <a:t> council does not tolerate wrongdoing on anyone’s part. They can</a:t>
            </a:r>
          </a:p>
          <a:p>
            <a:pPr>
              <a:buNone/>
            </a:pPr>
            <a:r>
              <a:rPr lang="en-US" altLang="zh-TW" sz="1600" dirty="0" smtClean="0"/>
              <a:t> even replace the sovereign.  If the Prime Minister offends, they can dismiss him. If the </a:t>
            </a:r>
          </a:p>
          <a:p>
            <a:pPr>
              <a:buNone/>
            </a:pPr>
            <a:r>
              <a:rPr lang="en-US" altLang="zh-TW" sz="1600" dirty="0" smtClean="0"/>
              <a:t>Commander-in-Chief offends, they can replace him. Be the lord, duke, general, colonel or </a:t>
            </a:r>
          </a:p>
          <a:p>
            <a:pPr>
              <a:buNone/>
            </a:pPr>
            <a:r>
              <a:rPr lang="en-US" altLang="zh-TW" sz="1600" dirty="0" smtClean="0"/>
              <a:t>anything else, a man’s rank is of no account if he does wrong. If a regiment mutinies, then the </a:t>
            </a:r>
          </a:p>
          <a:p>
            <a:pPr>
              <a:buNone/>
            </a:pPr>
            <a:r>
              <a:rPr lang="en-US" altLang="zh-TW" sz="1600" dirty="0" err="1" smtClean="0"/>
              <a:t>Parament</a:t>
            </a:r>
            <a:r>
              <a:rPr lang="en-US" altLang="zh-TW" sz="1600" dirty="0" smtClean="0"/>
              <a:t> council brings up other regiments and blows the mutineers to pieces with cannon</a:t>
            </a:r>
            <a:r>
              <a:rPr lang="en-US" altLang="zh-TW" sz="1600" b="1" dirty="0" smtClean="0"/>
              <a:t>. The </a:t>
            </a:r>
          </a:p>
          <a:p>
            <a:pPr>
              <a:buNone/>
            </a:pPr>
            <a:r>
              <a:rPr lang="en-US" altLang="zh-TW" sz="1600" b="1" dirty="0" smtClean="0"/>
              <a:t>law establishing this powerful house of God was drawn up by the old ancestor of the English, </a:t>
            </a:r>
          </a:p>
          <a:p>
            <a:pPr>
              <a:buNone/>
            </a:pPr>
            <a:r>
              <a:rPr lang="en-US" altLang="zh-TW" sz="1600" b="1" dirty="0" err="1" smtClean="0"/>
              <a:t>Jesu</a:t>
            </a:r>
            <a:r>
              <a:rPr lang="en-US" altLang="zh-TW" sz="1600" b="1" dirty="0" smtClean="0"/>
              <a:t> Christ.</a:t>
            </a:r>
          </a:p>
          <a:p>
            <a:pPr>
              <a:buNone/>
            </a:pPr>
            <a:r>
              <a:rPr lang="en-US" altLang="zh-TW" sz="1400" b="1" dirty="0" smtClean="0"/>
              <a:t>                                                                                                                                            (</a:t>
            </a:r>
            <a:r>
              <a:rPr lang="en-US" altLang="zh-TW" sz="1400" i="1" dirty="0" smtClean="0"/>
              <a:t>Jang </a:t>
            </a:r>
            <a:r>
              <a:rPr lang="en-US" altLang="zh-TW" sz="1400" i="1" dirty="0" err="1" smtClean="0"/>
              <a:t>Bahadur</a:t>
            </a:r>
            <a:r>
              <a:rPr lang="en-US" altLang="zh-TW" sz="1400" i="1" dirty="0" smtClean="0"/>
              <a:t> in Europe</a:t>
            </a:r>
            <a:r>
              <a:rPr lang="en-US" altLang="zh-TW" sz="1400" dirty="0" smtClean="0"/>
              <a:t>, p. 156-7</a:t>
            </a:r>
            <a:r>
              <a:rPr lang="en-US" altLang="zh-TW" sz="1400" b="1" dirty="0" smtClean="0"/>
              <a:t>)</a:t>
            </a:r>
            <a:endParaRPr lang="zh-TW" altLang="en-US" sz="1400"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The sovereign’s revenue</a:t>
            </a:r>
            <a:endParaRPr lang="zh-TW" altLang="en-US" dirty="0"/>
          </a:p>
        </p:txBody>
      </p:sp>
      <p:sp>
        <p:nvSpPr>
          <p:cNvPr id="3" name="內容版面配置區 2"/>
          <p:cNvSpPr>
            <a:spLocks noGrp="1"/>
          </p:cNvSpPr>
          <p:nvPr>
            <p:ph idx="1"/>
          </p:nvPr>
        </p:nvSpPr>
        <p:spPr>
          <a:xfrm>
            <a:off x="533400" y="1752600"/>
            <a:ext cx="8229600" cy="4800600"/>
          </a:xfrm>
        </p:spPr>
        <p:txBody>
          <a:bodyPr>
            <a:normAutofit fontScale="55000" lnSpcReduction="20000"/>
          </a:bodyPr>
          <a:lstStyle/>
          <a:p>
            <a:pPr>
              <a:buNone/>
            </a:pPr>
            <a:r>
              <a:rPr lang="en-US" altLang="zh-TW" dirty="0" smtClean="0"/>
              <a:t> The sovereign cannot confiscate anybody’s property, punish anyone, resort to </a:t>
            </a:r>
          </a:p>
          <a:p>
            <a:pPr>
              <a:buNone/>
            </a:pPr>
            <a:r>
              <a:rPr lang="en-US" altLang="zh-TW" dirty="0" smtClean="0"/>
              <a:t>violence or insult, nor hand out and cancel appointments at his own pleasure, as if he </a:t>
            </a:r>
          </a:p>
          <a:p>
            <a:pPr>
              <a:buNone/>
            </a:pPr>
            <a:r>
              <a:rPr lang="en-US" altLang="zh-TW" dirty="0" smtClean="0"/>
              <a:t>were absolute master of his own resources. His wealth in fact comes from the </a:t>
            </a:r>
          </a:p>
          <a:p>
            <a:pPr>
              <a:buNone/>
            </a:pPr>
            <a:r>
              <a:rPr lang="en-US" altLang="zh-TW" dirty="0" smtClean="0"/>
              <a:t>earnings from agriculture of the nobility, the military and  the common people, who </a:t>
            </a:r>
          </a:p>
          <a:p>
            <a:pPr>
              <a:buNone/>
            </a:pPr>
            <a:r>
              <a:rPr lang="en-US" altLang="zh-TW" dirty="0" smtClean="0"/>
              <a:t>give up one half as the King’s share. They also hand over, in the form of excise duty, </a:t>
            </a:r>
          </a:p>
          <a:p>
            <a:pPr>
              <a:buNone/>
            </a:pPr>
            <a:r>
              <a:rPr lang="en-US" altLang="zh-TW" dirty="0" smtClean="0"/>
              <a:t>some of the proceeds from trade. If people obtain spoils by raiding an enemy country, </a:t>
            </a:r>
          </a:p>
          <a:p>
            <a:pPr>
              <a:buNone/>
            </a:pPr>
            <a:r>
              <a:rPr lang="en-US" altLang="zh-TW" dirty="0" smtClean="0"/>
              <a:t>they hand them over as the King’s  property. If they mine iron, copper, lead, gold, </a:t>
            </a:r>
          </a:p>
          <a:p>
            <a:pPr>
              <a:buNone/>
            </a:pPr>
            <a:r>
              <a:rPr lang="en-US" altLang="zh-TW" dirty="0" smtClean="0"/>
              <a:t>silver or precious stones, they  set aside a share for the King. If enemies come to </a:t>
            </a:r>
          </a:p>
          <a:p>
            <a:pPr>
              <a:buNone/>
            </a:pPr>
            <a:r>
              <a:rPr lang="en-US" altLang="zh-TW" dirty="0" smtClean="0"/>
              <a:t>attack the country, then the nobles and soldiers defeat them at the risk of their own </a:t>
            </a:r>
          </a:p>
          <a:p>
            <a:pPr>
              <a:buNone/>
            </a:pPr>
            <a:r>
              <a:rPr lang="en-US" altLang="zh-TW" dirty="0" smtClean="0"/>
              <a:t>lives and so save the nation. They then assign themselves larger or smaller shares </a:t>
            </a:r>
          </a:p>
          <a:p>
            <a:pPr>
              <a:buNone/>
            </a:pPr>
            <a:r>
              <a:rPr lang="en-US" altLang="zh-TW" dirty="0" smtClean="0"/>
              <a:t>according to the effort each makes and they contentedly and unanimously agree to </a:t>
            </a:r>
          </a:p>
          <a:p>
            <a:pPr>
              <a:buNone/>
            </a:pPr>
            <a:r>
              <a:rPr lang="en-US" altLang="zh-TW" dirty="0" smtClean="0"/>
              <a:t>accept this as their wages.  When the enemy comes the sovereign himself does not </a:t>
            </a:r>
          </a:p>
          <a:p>
            <a:pPr>
              <a:buNone/>
            </a:pPr>
            <a:r>
              <a:rPr lang="en-US" altLang="zh-TW" dirty="0" smtClean="0"/>
              <a:t>take the field: he neither kills anyone else, nor is he himself killed. It is the nobles who </a:t>
            </a:r>
          </a:p>
          <a:p>
            <a:pPr>
              <a:buNone/>
            </a:pPr>
            <a:r>
              <a:rPr lang="en-US" altLang="zh-TW" dirty="0" smtClean="0"/>
              <a:t>have to kill or be killed, which  is why the treasury is the common property of them all.</a:t>
            </a:r>
          </a:p>
          <a:p>
            <a:pPr>
              <a:buNone/>
            </a:pPr>
            <a:r>
              <a:rPr lang="en-US" altLang="zh-TW" sz="2900" b="1" dirty="0" smtClean="0"/>
              <a:t>                                                                                                              (</a:t>
            </a:r>
            <a:r>
              <a:rPr lang="en-US" altLang="zh-TW" sz="2900" i="1" dirty="0" smtClean="0"/>
              <a:t>Jang </a:t>
            </a:r>
            <a:r>
              <a:rPr lang="en-US" altLang="zh-TW" sz="2900" i="1" dirty="0" err="1" smtClean="0"/>
              <a:t>Bahadur</a:t>
            </a:r>
            <a:r>
              <a:rPr lang="en-US" altLang="zh-TW" sz="2900" i="1" dirty="0" smtClean="0"/>
              <a:t> in Europe</a:t>
            </a:r>
            <a:r>
              <a:rPr lang="en-US" altLang="zh-TW" sz="2900" dirty="0" smtClean="0"/>
              <a:t>, p. 152-3</a:t>
            </a:r>
            <a:r>
              <a:rPr lang="en-US" altLang="zh-TW" sz="2900" b="1" dirty="0" smtClean="0"/>
              <a:t>)</a:t>
            </a:r>
            <a:endParaRPr lang="zh-TW" altLang="en-US" sz="29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zh-TW" sz="3200" dirty="0"/>
              <a:t>TRADITIONAL HIERARCHY AS ENSHRINED IN </a:t>
            </a:r>
            <a:r>
              <a:rPr lang="en-US" altLang="zh-TW" sz="3200" dirty="0" smtClean="0"/>
              <a:t>THE 1854 </a:t>
            </a:r>
            <a:r>
              <a:rPr lang="en-US" altLang="zh-TW" sz="3200" dirty="0"/>
              <a:t>LEGAL </a:t>
            </a:r>
            <a:r>
              <a:rPr lang="en-US" altLang="zh-TW" sz="3200" dirty="0" smtClean="0"/>
              <a:t>CODE (`MULUKI AIN’)</a:t>
            </a:r>
            <a:endParaRPr lang="en-US" altLang="zh-TW" sz="3200" dirty="0"/>
          </a:p>
        </p:txBody>
      </p:sp>
      <p:sp>
        <p:nvSpPr>
          <p:cNvPr id="82947" name="Rectangle 3"/>
          <p:cNvSpPr>
            <a:spLocks noGrp="1" noChangeArrowheads="1"/>
          </p:cNvSpPr>
          <p:nvPr>
            <p:ph type="body" idx="1"/>
          </p:nvPr>
        </p:nvSpPr>
        <p:spPr/>
        <p:txBody>
          <a:bodyPr/>
          <a:lstStyle/>
          <a:p>
            <a:pPr>
              <a:lnSpc>
                <a:spcPct val="80000"/>
              </a:lnSpc>
            </a:pPr>
            <a:r>
              <a:rPr lang="en-US" altLang="zh-TW" sz="2400"/>
              <a:t>`CORD-WEARERS’</a:t>
            </a:r>
          </a:p>
          <a:p>
            <a:pPr lvl="1">
              <a:lnSpc>
                <a:spcPct val="80000"/>
              </a:lnSpc>
            </a:pPr>
            <a:r>
              <a:rPr lang="en-US" altLang="zh-TW" sz="2000" b="1">
                <a:solidFill>
                  <a:srgbClr val="FF0000"/>
                </a:solidFill>
              </a:rPr>
              <a:t>Parbatiya: Brahman, Thakuri, Chetri</a:t>
            </a:r>
            <a:r>
              <a:rPr lang="en-US" altLang="zh-TW" sz="2000"/>
              <a:t> </a:t>
            </a:r>
          </a:p>
          <a:p>
            <a:pPr lvl="1">
              <a:lnSpc>
                <a:spcPct val="80000"/>
              </a:lnSpc>
            </a:pPr>
            <a:r>
              <a:rPr lang="en-US" altLang="zh-TW" sz="2000">
                <a:solidFill>
                  <a:schemeClr val="folHlink"/>
                </a:solidFill>
              </a:rPr>
              <a:t>Madhesi: Brahman, Rajput, Kayastha</a:t>
            </a:r>
          </a:p>
          <a:p>
            <a:pPr lvl="1">
              <a:lnSpc>
                <a:spcPct val="80000"/>
              </a:lnSpc>
            </a:pPr>
            <a:r>
              <a:rPr lang="en-US" altLang="zh-TW" sz="2000">
                <a:solidFill>
                  <a:schemeClr val="accent2"/>
                </a:solidFill>
              </a:rPr>
              <a:t>Janajati: Newar Brahmans</a:t>
            </a:r>
            <a:r>
              <a:rPr lang="en-US" altLang="zh-TW" sz="2000"/>
              <a:t> </a:t>
            </a:r>
          </a:p>
          <a:p>
            <a:pPr>
              <a:lnSpc>
                <a:spcPct val="80000"/>
              </a:lnSpc>
            </a:pPr>
            <a:r>
              <a:rPr lang="en-US" altLang="zh-TW" sz="2400"/>
              <a:t>`ALCOHOL-DRINKERS’</a:t>
            </a:r>
          </a:p>
          <a:p>
            <a:pPr lvl="1">
              <a:lnSpc>
                <a:spcPct val="80000"/>
              </a:lnSpc>
            </a:pPr>
            <a:r>
              <a:rPr lang="en-US" altLang="zh-TW" sz="2000">
                <a:solidFill>
                  <a:schemeClr val="accent2"/>
                </a:solidFill>
              </a:rPr>
              <a:t>Janajati: most Newar castes, Tamang, Magar, Gurung, Limbu, Rai, Sherpa, Tharu etc.</a:t>
            </a:r>
          </a:p>
          <a:p>
            <a:pPr>
              <a:lnSpc>
                <a:spcPct val="80000"/>
              </a:lnSpc>
            </a:pPr>
            <a:r>
              <a:rPr lang="en-US" altLang="zh-TW" sz="2400"/>
              <a:t>`WATER-UNACCEPTABLE ’</a:t>
            </a:r>
          </a:p>
          <a:p>
            <a:pPr lvl="1">
              <a:lnSpc>
                <a:spcPct val="80000"/>
              </a:lnSpc>
            </a:pPr>
            <a:r>
              <a:rPr lang="en-US" altLang="zh-TW" sz="2000">
                <a:solidFill>
                  <a:schemeClr val="accent2"/>
                </a:solidFill>
              </a:rPr>
              <a:t>One or two Newar castes</a:t>
            </a:r>
          </a:p>
          <a:p>
            <a:pPr lvl="1">
              <a:lnSpc>
                <a:spcPct val="80000"/>
              </a:lnSpc>
            </a:pPr>
            <a:r>
              <a:rPr lang="en-US" altLang="zh-TW" sz="2000">
                <a:solidFill>
                  <a:srgbClr val="663300"/>
                </a:solidFill>
              </a:rPr>
              <a:t>Muslims, Europeans</a:t>
            </a:r>
          </a:p>
          <a:p>
            <a:pPr>
              <a:lnSpc>
                <a:spcPct val="80000"/>
              </a:lnSpc>
            </a:pPr>
            <a:r>
              <a:rPr lang="en-US" altLang="zh-TW" sz="2400"/>
              <a:t>`UNTOUCHABLE’</a:t>
            </a:r>
          </a:p>
          <a:p>
            <a:pPr lvl="1">
              <a:lnSpc>
                <a:spcPct val="80000"/>
              </a:lnSpc>
            </a:pPr>
            <a:r>
              <a:rPr lang="en-US" altLang="zh-TW" sz="2000">
                <a:solidFill>
                  <a:srgbClr val="FF0000"/>
                </a:solidFill>
              </a:rPr>
              <a:t>Parbatiya occupational castes: Kami, Sarki etc.</a:t>
            </a:r>
          </a:p>
          <a:p>
            <a:pPr lvl="1">
              <a:lnSpc>
                <a:spcPct val="80000"/>
              </a:lnSpc>
            </a:pPr>
            <a:r>
              <a:rPr lang="en-US" altLang="zh-TW" sz="2000">
                <a:solidFill>
                  <a:schemeClr val="folHlink"/>
                </a:solidFill>
              </a:rPr>
              <a:t>Madhesi occupational castes</a:t>
            </a:r>
          </a:p>
          <a:p>
            <a:pPr lvl="1">
              <a:lnSpc>
                <a:spcPct val="80000"/>
              </a:lnSpc>
            </a:pPr>
            <a:r>
              <a:rPr lang="en-US" altLang="zh-TW" sz="2000">
                <a:solidFill>
                  <a:schemeClr val="accent2"/>
                </a:solidFill>
              </a:rPr>
              <a:t>Lowest Newar castes</a:t>
            </a:r>
          </a:p>
          <a:p>
            <a:pPr lvl="1">
              <a:lnSpc>
                <a:spcPct val="80000"/>
              </a:lnSpc>
            </a:pPr>
            <a:endParaRPr lang="en-US" altLang="zh-TW" sz="2000">
              <a:solidFill>
                <a:schemeClr val="folHlink"/>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Maintaining Caste at Sea</a:t>
            </a:r>
            <a:endParaRPr lang="zh-TW" altLang="en-US" dirty="0"/>
          </a:p>
        </p:txBody>
      </p:sp>
      <p:sp>
        <p:nvSpPr>
          <p:cNvPr id="3" name="內容版面配置區 2"/>
          <p:cNvSpPr>
            <a:spLocks noGrp="1"/>
          </p:cNvSpPr>
          <p:nvPr>
            <p:ph idx="1"/>
          </p:nvPr>
        </p:nvSpPr>
        <p:spPr>
          <a:xfrm>
            <a:off x="457200" y="1600200"/>
            <a:ext cx="8229600" cy="5257800"/>
          </a:xfrm>
        </p:spPr>
        <p:txBody>
          <a:bodyPr>
            <a:normAutofit fontScale="70000" lnSpcReduction="20000"/>
          </a:bodyPr>
          <a:lstStyle/>
          <a:p>
            <a:r>
              <a:rPr lang="en-US" altLang="zh-TW" dirty="0" smtClean="0"/>
              <a:t>   ‘… an animal with an apparently orthodox tail was duly made over to the Nepalese party for execution. The appointed executioner was not disposed to become too inquisitive as to the origin of the shortness of the tail of the fine fat sheep destined to become the dinner of himself and his fellows. Unfortunately, however, amongst the members of the Minister’s suite was as old </a:t>
            </a:r>
            <a:r>
              <a:rPr lang="en-US" altLang="zh-TW" dirty="0" err="1" smtClean="0"/>
              <a:t>Kazi</a:t>
            </a:r>
            <a:r>
              <a:rPr lang="en-US" altLang="zh-TW" dirty="0" smtClean="0"/>
              <a:t> under a vow not to indulge in animal food for a certain period; under no circumstances, therefore, could he partake of the repast. This old gentleman, who was of a rather crabbed disposition, insisted on being allowed to satisfy himself that this brethren acted in accordance with their religious tenets. The result of his minute scrutiny established the fact, a fact I am inclined to believe previously, if not actually known then very shrewdly guessed by all his comrades, that the animal they were about to sacrifice had in fact been born with a long tail, and that the tail had been docked. Outwardly great was the astonishment manifested. Inwardly, I fancy, many were the curses against their friend’s officiousness.’</a:t>
            </a:r>
          </a:p>
          <a:p>
            <a:pPr>
              <a:buNone/>
            </a:pPr>
            <a:r>
              <a:rPr lang="en-US" altLang="zh-TW" dirty="0" smtClean="0"/>
              <a:t>                                                                               </a:t>
            </a:r>
            <a:r>
              <a:rPr lang="en-US" altLang="zh-TW" i="1" dirty="0" smtClean="0"/>
              <a:t>Reminiscences</a:t>
            </a:r>
            <a:r>
              <a:rPr lang="en-US" altLang="zh-TW" dirty="0" smtClean="0"/>
              <a:t>, p.115-6</a:t>
            </a:r>
          </a:p>
          <a:p>
            <a:endParaRPr lang="zh-TW"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…and on a rail journey</a:t>
            </a:r>
            <a:endParaRPr lang="zh-TW" altLang="en-US" dirty="0"/>
          </a:p>
        </p:txBody>
      </p:sp>
      <p:sp>
        <p:nvSpPr>
          <p:cNvPr id="3" name="內容版面配置區 2"/>
          <p:cNvSpPr>
            <a:spLocks noGrp="1"/>
          </p:cNvSpPr>
          <p:nvPr>
            <p:ph idx="1"/>
          </p:nvPr>
        </p:nvSpPr>
        <p:spPr>
          <a:xfrm>
            <a:off x="457200" y="1371600"/>
            <a:ext cx="8229600" cy="5257800"/>
          </a:xfrm>
        </p:spPr>
        <p:txBody>
          <a:bodyPr>
            <a:normAutofit fontScale="70000" lnSpcReduction="20000"/>
          </a:bodyPr>
          <a:lstStyle/>
          <a:p>
            <a:pPr>
              <a:buNone/>
            </a:pPr>
            <a:r>
              <a:rPr lang="en-US" altLang="zh-TW" dirty="0" smtClean="0"/>
              <a:t>     `Whilst  the train, was stopping at the Castle station, an incident occurred which illustrated a characteristic of the religion of these Oriental visitors. His highness being thirsty the interpreter inquired for some water, and, in the emergency, one of the porters hastily procured it in one of the men’s coffee cans. This not being accepted, and the porter supposing the vessel was too plebeian for his highness to use, a clean tumbler, containing the pure element, was tendered, but also solemnly rejected. In this dilemma his Highness, or Magnificence, as the </a:t>
            </a:r>
            <a:r>
              <a:rPr lang="en-US" altLang="zh-TW" dirty="0" err="1" smtClean="0"/>
              <a:t>splendour</a:t>
            </a:r>
            <a:r>
              <a:rPr lang="en-US" altLang="zh-TW" dirty="0" smtClean="0"/>
              <a:t> of his costume would warrant his being styled, caught sight of the stand-pipe and hose by which the engines are supplied with water, and supposing it to be a spring, </a:t>
            </a:r>
            <a:r>
              <a:rPr lang="en-US" altLang="zh-TW" dirty="0" err="1" smtClean="0"/>
              <a:t>endeavoured</a:t>
            </a:r>
            <a:r>
              <a:rPr lang="en-US" altLang="zh-TW" dirty="0" smtClean="0"/>
              <a:t> to find where he could dip in his own drinking-cup, and procure water unpolluted by contact with any vessel in Christian use. The whole party curiously examined the water-pipe, but of course could make nothing of it, and returned to the train with his Highness's want unsatisfied.’   </a:t>
            </a:r>
          </a:p>
          <a:p>
            <a:pPr>
              <a:buNone/>
            </a:pPr>
            <a:r>
              <a:rPr lang="en-US" altLang="zh-TW" sz="2600" dirty="0" smtClean="0"/>
              <a:t>From an un-named Lancaster newspaper, quoted in T Smith, </a:t>
            </a:r>
            <a:r>
              <a:rPr lang="en-US" altLang="zh-TW" sz="2600" i="1" dirty="0" smtClean="0"/>
              <a:t>Five Years’</a:t>
            </a:r>
          </a:p>
          <a:p>
            <a:pPr>
              <a:buNone/>
            </a:pPr>
            <a:r>
              <a:rPr lang="en-US" altLang="zh-TW" sz="2600" i="1" dirty="0" smtClean="0"/>
              <a:t>Residence at </a:t>
            </a:r>
            <a:r>
              <a:rPr lang="en-US" altLang="zh-TW" sz="2600" i="1" dirty="0" err="1" smtClean="0"/>
              <a:t>Nepaul</a:t>
            </a:r>
            <a:r>
              <a:rPr lang="en-US" altLang="zh-TW" sz="2600" i="1" dirty="0" smtClean="0"/>
              <a:t>, op cit.. Vol. II, pp. 132-3.</a:t>
            </a:r>
            <a:endParaRPr lang="zh-TW" altLang="en-US" sz="26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248400"/>
            <a:ext cx="8229600" cy="457200"/>
          </a:xfrm>
        </p:spPr>
        <p:txBody>
          <a:bodyPr>
            <a:normAutofit/>
          </a:bodyPr>
          <a:lstStyle/>
          <a:p>
            <a:r>
              <a:rPr lang="en-US" altLang="zh-TW" sz="2400" dirty="0" smtClean="0"/>
              <a:t>Vauxhall Pleasure Gardens (</a:t>
            </a:r>
            <a:r>
              <a:rPr lang="en-US" altLang="zh-TW" sz="2400" i="1" dirty="0" smtClean="0"/>
              <a:t>Punch</a:t>
            </a:r>
            <a:r>
              <a:rPr lang="en-US" altLang="zh-TW" sz="2400" dirty="0" smtClean="0"/>
              <a:t>, July 1850)</a:t>
            </a:r>
            <a:endParaRPr lang="zh-TW" altLang="en-US" sz="2400" dirty="0"/>
          </a:p>
        </p:txBody>
      </p:sp>
      <p:pic>
        <p:nvPicPr>
          <p:cNvPr id="4" name="內容版面配置區 3" descr="Vauxhall(2).png"/>
          <p:cNvPicPr>
            <a:picLocks noGrp="1" noChangeAspect="1"/>
          </p:cNvPicPr>
          <p:nvPr>
            <p:ph idx="1"/>
          </p:nvPr>
        </p:nvPicPr>
        <p:blipFill>
          <a:blip r:embed="rId2" cstate="print"/>
          <a:stretch>
            <a:fillRect/>
          </a:stretch>
        </p:blipFill>
        <p:spPr>
          <a:xfrm>
            <a:off x="304800" y="101954"/>
            <a:ext cx="8647206" cy="614644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6096000"/>
            <a:ext cx="8229600" cy="609600"/>
          </a:xfrm>
        </p:spPr>
        <p:txBody>
          <a:bodyPr>
            <a:normAutofit/>
          </a:bodyPr>
          <a:lstStyle/>
          <a:p>
            <a:r>
              <a:rPr lang="en-US" altLang="zh-TW" sz="2400" dirty="0" smtClean="0"/>
              <a:t>Jang with Laura Bell, as recently imagined by </a:t>
            </a:r>
            <a:r>
              <a:rPr lang="en-US" altLang="zh-TW" sz="2400" dirty="0" err="1" smtClean="0"/>
              <a:t>Hari</a:t>
            </a:r>
            <a:r>
              <a:rPr lang="en-US" altLang="zh-TW" sz="2400" dirty="0" smtClean="0"/>
              <a:t> Prasad Sharma</a:t>
            </a:r>
            <a:endParaRPr lang="zh-TW" altLang="en-US" sz="2400" dirty="0"/>
          </a:p>
        </p:txBody>
      </p:sp>
      <p:pic>
        <p:nvPicPr>
          <p:cNvPr id="4" name="內容版面配置區 3" descr="Jung Bahadur and Laura Bell.jpg"/>
          <p:cNvPicPr>
            <a:picLocks noGrp="1" noChangeAspect="1"/>
          </p:cNvPicPr>
          <p:nvPr>
            <p:ph idx="1"/>
          </p:nvPr>
        </p:nvPicPr>
        <p:blipFill>
          <a:blip r:embed="rId2" cstate="print"/>
          <a:stretch>
            <a:fillRect/>
          </a:stretch>
        </p:blipFill>
        <p:spPr>
          <a:xfrm>
            <a:off x="381000" y="228600"/>
            <a:ext cx="8360228" cy="5852159"/>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91200"/>
            <a:ext cx="8229600" cy="762000"/>
          </a:xfrm>
        </p:spPr>
        <p:txBody>
          <a:bodyPr>
            <a:normAutofit/>
          </a:bodyPr>
          <a:lstStyle/>
          <a:p>
            <a:r>
              <a:rPr lang="en-US" altLang="zh-TW" sz="2000" dirty="0" smtClean="0"/>
              <a:t>The dancer </a:t>
            </a:r>
            <a:r>
              <a:rPr lang="en-US" altLang="zh-TW" sz="2000" dirty="0" err="1" smtClean="0"/>
              <a:t>Cerito</a:t>
            </a:r>
            <a:r>
              <a:rPr lang="en-US" altLang="zh-TW" sz="2000" dirty="0" smtClean="0"/>
              <a:t>, celebrated recipient of Jang’s generosity in Paris</a:t>
            </a:r>
            <a:endParaRPr lang="zh-TW" altLang="en-US" sz="2000" dirty="0"/>
          </a:p>
        </p:txBody>
      </p:sp>
      <p:pic>
        <p:nvPicPr>
          <p:cNvPr id="4" name="內容版面配置區 3" descr="Cerito 1851.jpg"/>
          <p:cNvPicPr>
            <a:picLocks noGrp="1" noChangeAspect="1"/>
          </p:cNvPicPr>
          <p:nvPr>
            <p:ph idx="1"/>
          </p:nvPr>
        </p:nvPicPr>
        <p:blipFill>
          <a:blip r:embed="rId2" cstate="print"/>
          <a:stretch>
            <a:fillRect/>
          </a:stretch>
        </p:blipFill>
        <p:spPr>
          <a:xfrm>
            <a:off x="2667000" y="0"/>
            <a:ext cx="3772019" cy="589863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152400"/>
            <a:ext cx="8229600" cy="1143000"/>
          </a:xfrm>
        </p:spPr>
        <p:txBody>
          <a:bodyPr/>
          <a:lstStyle/>
          <a:p>
            <a:r>
              <a:rPr lang="en-US" altLang="zh-TW" dirty="0" smtClean="0">
                <a:solidFill>
                  <a:srgbClr val="FF0000"/>
                </a:solidFill>
              </a:rPr>
              <a:t>FOUR IN FOCUS</a:t>
            </a:r>
            <a:endParaRPr lang="zh-TW" altLang="en-US" dirty="0">
              <a:solidFill>
                <a:srgbClr val="FF0000"/>
              </a:solidFill>
            </a:endParaRPr>
          </a:p>
        </p:txBody>
      </p:sp>
      <p:sp>
        <p:nvSpPr>
          <p:cNvPr id="3" name="內容版面配置區 2"/>
          <p:cNvSpPr>
            <a:spLocks noGrp="1"/>
          </p:cNvSpPr>
          <p:nvPr>
            <p:ph idx="1"/>
          </p:nvPr>
        </p:nvSpPr>
        <p:spPr>
          <a:xfrm>
            <a:off x="457200" y="1295400"/>
            <a:ext cx="8229600" cy="4800600"/>
          </a:xfrm>
        </p:spPr>
        <p:txBody>
          <a:bodyPr>
            <a:noAutofit/>
          </a:bodyPr>
          <a:lstStyle/>
          <a:p>
            <a:r>
              <a:rPr lang="en-US" altLang="zh-TW" sz="2400" b="1" dirty="0" smtClean="0">
                <a:solidFill>
                  <a:srgbClr val="0070C0"/>
                </a:solidFill>
              </a:rPr>
              <a:t>Jang </a:t>
            </a:r>
            <a:r>
              <a:rPr lang="en-US" altLang="zh-TW" sz="2400" b="1" dirty="0" err="1" smtClean="0">
                <a:solidFill>
                  <a:srgbClr val="0070C0"/>
                </a:solidFill>
              </a:rPr>
              <a:t>Bahadur</a:t>
            </a:r>
            <a:r>
              <a:rPr lang="en-US" altLang="zh-TW" sz="2400" b="1" dirty="0" smtClean="0">
                <a:solidFill>
                  <a:srgbClr val="0070C0"/>
                </a:solidFill>
              </a:rPr>
              <a:t> </a:t>
            </a:r>
            <a:r>
              <a:rPr lang="en-US" altLang="zh-TW" sz="2400" b="1" dirty="0" err="1" smtClean="0">
                <a:solidFill>
                  <a:srgbClr val="0070C0"/>
                </a:solidFill>
              </a:rPr>
              <a:t>Kunwar</a:t>
            </a:r>
            <a:r>
              <a:rPr lang="en-US" altLang="zh-TW" sz="2400" b="1" dirty="0" smtClean="0">
                <a:solidFill>
                  <a:srgbClr val="0070C0"/>
                </a:solidFill>
              </a:rPr>
              <a:t> </a:t>
            </a:r>
            <a:r>
              <a:rPr lang="en-US" altLang="zh-TW" sz="2400" b="1" dirty="0" err="1" smtClean="0">
                <a:solidFill>
                  <a:srgbClr val="0070C0"/>
                </a:solidFill>
              </a:rPr>
              <a:t>Rana</a:t>
            </a:r>
            <a:r>
              <a:rPr lang="en-US" altLang="zh-TW" sz="2400" b="1" dirty="0" smtClean="0">
                <a:solidFill>
                  <a:srgbClr val="0070C0"/>
                </a:solidFill>
              </a:rPr>
              <a:t> </a:t>
            </a:r>
            <a:r>
              <a:rPr lang="en-US" altLang="zh-TW" sz="2000" dirty="0" smtClean="0"/>
              <a:t>(1817-1877): prime minister (1846 – 56 and 1857-77) and Maharaja (1856-1877) of Nepal. In London and Paris in 1850 as ambassador to the United Kingdom.</a:t>
            </a:r>
          </a:p>
          <a:p>
            <a:pPr>
              <a:buNone/>
            </a:pPr>
            <a:endParaRPr lang="en-US" altLang="zh-TW" sz="2000" dirty="0" smtClean="0"/>
          </a:p>
          <a:p>
            <a:r>
              <a:rPr lang="en-US" altLang="zh-TW" sz="2000" dirty="0" smtClean="0">
                <a:solidFill>
                  <a:srgbClr val="0070C0"/>
                </a:solidFill>
              </a:rPr>
              <a:t>Sheikh </a:t>
            </a:r>
            <a:r>
              <a:rPr lang="en-US" altLang="zh-TW" sz="2000" dirty="0" err="1" smtClean="0">
                <a:solidFill>
                  <a:srgbClr val="0070C0"/>
                </a:solidFill>
              </a:rPr>
              <a:t>Lutfullah</a:t>
            </a:r>
            <a:r>
              <a:rPr lang="en-US" altLang="zh-TW" sz="2000" dirty="0" smtClean="0">
                <a:solidFill>
                  <a:srgbClr val="0070C0"/>
                </a:solidFill>
              </a:rPr>
              <a:t> Khan </a:t>
            </a:r>
            <a:r>
              <a:rPr lang="en-US" altLang="zh-TW" sz="2000" dirty="0" smtClean="0"/>
              <a:t>(1802 - ?): secretary and interpreter under the East India Company and Indian princes. Visited London in 1844 in the suite of Mir </a:t>
            </a:r>
            <a:r>
              <a:rPr lang="en-US" altLang="zh-TW" sz="2000" dirty="0" err="1" smtClean="0"/>
              <a:t>Jafir</a:t>
            </a:r>
            <a:r>
              <a:rPr lang="en-US" altLang="zh-TW" sz="2000" dirty="0" smtClean="0"/>
              <a:t> Ali Khan, claimant to the </a:t>
            </a:r>
            <a:r>
              <a:rPr lang="en-US" altLang="zh-TW" sz="2000" dirty="0" err="1" smtClean="0"/>
              <a:t>Nawabship</a:t>
            </a:r>
            <a:r>
              <a:rPr lang="en-US" altLang="zh-TW" sz="2000" dirty="0" smtClean="0"/>
              <a:t> of </a:t>
            </a:r>
            <a:r>
              <a:rPr lang="en-US" altLang="zh-TW" sz="2000" dirty="0" err="1" smtClean="0"/>
              <a:t>Surat</a:t>
            </a:r>
            <a:endParaRPr lang="en-US" altLang="zh-TW" sz="2000" dirty="0" smtClean="0"/>
          </a:p>
          <a:p>
            <a:endParaRPr lang="en-US" altLang="zh-TW" sz="2000" dirty="0" smtClean="0"/>
          </a:p>
          <a:p>
            <a:r>
              <a:rPr lang="en-US" altLang="zh-TW" sz="2000" dirty="0" err="1" smtClean="0">
                <a:solidFill>
                  <a:srgbClr val="0070C0"/>
                </a:solidFill>
              </a:rPr>
              <a:t>Dilip</a:t>
            </a:r>
            <a:r>
              <a:rPr lang="en-US" altLang="zh-TW" sz="2000" dirty="0" smtClean="0">
                <a:solidFill>
                  <a:srgbClr val="0070C0"/>
                </a:solidFill>
              </a:rPr>
              <a:t> </a:t>
            </a:r>
            <a:r>
              <a:rPr lang="en-US" altLang="zh-TW" sz="2000" dirty="0" err="1" smtClean="0">
                <a:solidFill>
                  <a:srgbClr val="0070C0"/>
                </a:solidFill>
              </a:rPr>
              <a:t>Hiro</a:t>
            </a:r>
            <a:r>
              <a:rPr lang="en-US" altLang="zh-TW" sz="2000" dirty="0" smtClean="0">
                <a:solidFill>
                  <a:srgbClr val="0070C0"/>
                </a:solidFill>
              </a:rPr>
              <a:t> </a:t>
            </a:r>
            <a:r>
              <a:rPr lang="en-US" altLang="zh-TW" sz="2000" dirty="0" smtClean="0"/>
              <a:t>(c.1945 -  ): arrived in Britain as a student  towards 1960, now based both there and in the USA. Best-known as journalist, author and expert on South and Central Asia and the Middle East.</a:t>
            </a:r>
          </a:p>
          <a:p>
            <a:endParaRPr lang="en-US" altLang="zh-TW" sz="2000" dirty="0" smtClean="0"/>
          </a:p>
          <a:p>
            <a:r>
              <a:rPr lang="en-US" altLang="zh-TW" sz="2000" dirty="0" err="1" smtClean="0">
                <a:solidFill>
                  <a:srgbClr val="0070C0"/>
                </a:solidFill>
              </a:rPr>
              <a:t>Moti</a:t>
            </a:r>
            <a:r>
              <a:rPr lang="en-US" altLang="zh-TW" sz="2000" dirty="0" smtClean="0">
                <a:solidFill>
                  <a:srgbClr val="0070C0"/>
                </a:solidFill>
              </a:rPr>
              <a:t> </a:t>
            </a:r>
            <a:r>
              <a:rPr lang="en-US" altLang="zh-TW" sz="2000" dirty="0" err="1" smtClean="0">
                <a:solidFill>
                  <a:srgbClr val="0070C0"/>
                </a:solidFill>
              </a:rPr>
              <a:t>Lal</a:t>
            </a:r>
            <a:r>
              <a:rPr lang="en-US" altLang="zh-TW" sz="2000" dirty="0" smtClean="0">
                <a:solidFill>
                  <a:srgbClr val="0070C0"/>
                </a:solidFill>
              </a:rPr>
              <a:t> Singh </a:t>
            </a:r>
            <a:r>
              <a:rPr lang="en-US" altLang="zh-TW" sz="2000" dirty="0" smtClean="0"/>
              <a:t>(1795 - ?): served in the Nepali and British Indian armies, recruited by Jang </a:t>
            </a:r>
            <a:r>
              <a:rPr lang="en-US" altLang="zh-TW" sz="2000" dirty="0" err="1" smtClean="0"/>
              <a:t>Bahadur’s</a:t>
            </a:r>
            <a:r>
              <a:rPr lang="en-US" altLang="zh-TW" sz="2000" dirty="0" smtClean="0"/>
              <a:t> party when they encountered him working  as a crossing sweeper outside St. Paul’s in London</a:t>
            </a:r>
            <a:endParaRPr lang="zh-TW" altLang="en-US" sz="2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Lutfullah</a:t>
            </a:r>
            <a:r>
              <a:rPr lang="en-US" dirty="0" smtClean="0"/>
              <a:t> on the fair sex</a:t>
            </a:r>
            <a:endParaRPr lang="en-US" dirty="0"/>
          </a:p>
        </p:txBody>
      </p:sp>
      <p:sp>
        <p:nvSpPr>
          <p:cNvPr id="3" name="Content Placeholder 2"/>
          <p:cNvSpPr>
            <a:spLocks noGrp="1"/>
          </p:cNvSpPr>
          <p:nvPr>
            <p:ph idx="1"/>
          </p:nvPr>
        </p:nvSpPr>
        <p:spPr/>
        <p:txBody>
          <a:bodyPr>
            <a:normAutofit fontScale="70000" lnSpcReduction="20000"/>
          </a:bodyPr>
          <a:lstStyle/>
          <a:p>
            <a:r>
              <a:rPr lang="en-GB" dirty="0" smtClean="0"/>
              <a:t>(</a:t>
            </a:r>
            <a:r>
              <a:rPr lang="en-GB" i="1" dirty="0" smtClean="0"/>
              <a:t>during 3 days quarantine at anchor in the Solent</a:t>
            </a:r>
            <a:r>
              <a:rPr lang="en-GB" dirty="0" smtClean="0"/>
              <a:t>)  `Early in the morning, a friend of mine, Mr </a:t>
            </a:r>
            <a:r>
              <a:rPr lang="en-GB" dirty="0" err="1" smtClean="0"/>
              <a:t>Renell</a:t>
            </a:r>
            <a:r>
              <a:rPr lang="en-GB" dirty="0" smtClean="0"/>
              <a:t> of the Bengal Service coming to my cabin, roused me up from sleep, telling me that there were some native girls to be seen near our vessel.… On the left we had a beautiful view of the main land, and on the right we had the Isle of Wight, a magnificent hill with its white cliffs  reflected in the sea. At the same time there were lying several small boats near our vessel, which, among other spectators, contained several fresh and fair damsels of England, of very dazzling beauty, so it appeared to me at least.’ (p.379)</a:t>
            </a:r>
          </a:p>
          <a:p>
            <a:r>
              <a:rPr lang="en-GB" dirty="0" smtClean="0"/>
              <a:t>`…we had the pleasure of being introduced to Viscount Jocelyn and his wife, the loveliest of English beauties. After a little while I had the honour of playing at chess with this nymph of Paradise.  I played two games with her, and allowed myself to be beaten both times to please her. (p.397)’</a:t>
            </a:r>
            <a:endParaRPr lang="en-US" dirty="0" smtClean="0"/>
          </a:p>
          <a:p>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1000" y="381000"/>
            <a:ext cx="8229600" cy="1143000"/>
          </a:xfrm>
        </p:spPr>
        <p:txBody>
          <a:bodyPr>
            <a:normAutofit fontScale="90000"/>
          </a:bodyPr>
          <a:lstStyle/>
          <a:p>
            <a:pPr algn="l"/>
            <a:r>
              <a:rPr lang="en-US" altLang="zh-TW" sz="3200" dirty="0" err="1" smtClean="0">
                <a:solidFill>
                  <a:srgbClr val="FF0000"/>
                </a:solidFill>
              </a:rPr>
              <a:t>Dilip</a:t>
            </a:r>
            <a:r>
              <a:rPr lang="en-US" altLang="zh-TW" sz="3200" dirty="0" smtClean="0">
                <a:solidFill>
                  <a:srgbClr val="FF0000"/>
                </a:solidFill>
              </a:rPr>
              <a:t> </a:t>
            </a:r>
            <a:r>
              <a:rPr lang="en-US" altLang="zh-TW" sz="3200" dirty="0" err="1" smtClean="0">
                <a:solidFill>
                  <a:srgbClr val="FF0000"/>
                </a:solidFill>
              </a:rPr>
              <a:t>Hiro</a:t>
            </a:r>
            <a:r>
              <a:rPr lang="en-US" altLang="zh-TW" sz="3200" dirty="0" smtClean="0">
                <a:solidFill>
                  <a:srgbClr val="FF0000"/>
                </a:solidFill>
              </a:rPr>
              <a:t> on his experience coming to Britain in the 1950s:</a:t>
            </a:r>
            <a:r>
              <a:rPr lang="en-US" altLang="zh-TW" sz="2000" dirty="0" smtClean="0"/>
              <a:t/>
            </a:r>
            <a:br>
              <a:rPr lang="en-US" altLang="zh-TW" sz="2000" dirty="0" smtClean="0"/>
            </a:br>
            <a:endParaRPr lang="zh-TW" altLang="en-US" sz="2000" dirty="0"/>
          </a:p>
        </p:txBody>
      </p:sp>
      <p:sp>
        <p:nvSpPr>
          <p:cNvPr id="3" name="內容版面配置區 2"/>
          <p:cNvSpPr>
            <a:spLocks noGrp="1"/>
          </p:cNvSpPr>
          <p:nvPr>
            <p:ph idx="1"/>
          </p:nvPr>
        </p:nvSpPr>
        <p:spPr>
          <a:xfrm>
            <a:off x="457200" y="1600200"/>
            <a:ext cx="8229600" cy="4221163"/>
          </a:xfrm>
        </p:spPr>
        <p:txBody>
          <a:bodyPr anchor="ctr">
            <a:normAutofit fontScale="85000" lnSpcReduction="20000"/>
          </a:bodyPr>
          <a:lstStyle/>
          <a:p>
            <a:pPr>
              <a:buNone/>
            </a:pPr>
            <a:r>
              <a:rPr lang="en-US" altLang="zh-TW" dirty="0" smtClean="0"/>
              <a:t>‘... .for the first few months, my critical faculties were, to say the least, underdeveloped. All girls appeared beautiful to me. There was an apparent confusion in my mind— something that I shared with most people from the Indian subcontinent— of equating fair skin with beauty. To me, then, being white meant being beautiful. It was only after many exposures to a bevy of young women in dance halls that I began to distinguish the plain-looking from the merely presentable, and the attractive from the really beautiful....’ </a:t>
            </a:r>
          </a:p>
          <a:p>
            <a:pPr>
              <a:buNone/>
            </a:pPr>
            <a:r>
              <a:rPr lang="en-US" altLang="zh-TW" dirty="0" smtClean="0"/>
              <a:t>     </a:t>
            </a:r>
            <a:r>
              <a:rPr lang="en-US" altLang="zh-TW" sz="2300" dirty="0" smtClean="0"/>
              <a:t>In </a:t>
            </a:r>
            <a:r>
              <a:rPr lang="en-US" altLang="zh-TW" sz="2300" dirty="0" err="1" smtClean="0"/>
              <a:t>Bhikhu</a:t>
            </a:r>
            <a:r>
              <a:rPr lang="en-US" altLang="zh-TW" sz="2300" dirty="0" smtClean="0"/>
              <a:t> Parekh (ed.). </a:t>
            </a:r>
            <a:r>
              <a:rPr lang="en-US" altLang="zh-TW" sz="2300" i="1" dirty="0" err="1" smtClean="0"/>
              <a:t>Colour</a:t>
            </a:r>
            <a:r>
              <a:rPr lang="en-US" altLang="zh-TW" sz="2300" i="1" dirty="0" smtClean="0"/>
              <a:t>, Culture and Consciousness: Immigrant Intellectuals in Britain, </a:t>
            </a:r>
            <a:r>
              <a:rPr lang="en-US" altLang="zh-TW" sz="2300" dirty="0" smtClean="0"/>
              <a:t>London, Allen &amp; </a:t>
            </a:r>
            <a:r>
              <a:rPr lang="en-US" altLang="zh-TW" sz="2300" dirty="0" err="1" smtClean="0"/>
              <a:t>Unwin</a:t>
            </a:r>
            <a:r>
              <a:rPr lang="en-US" altLang="zh-TW" sz="2300" dirty="0" smtClean="0"/>
              <a:t>, 1974, p. 20.</a:t>
            </a:r>
            <a:endParaRPr lang="zh-TW" altLang="en-US" sz="23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1143000"/>
          </a:xfrm>
        </p:spPr>
        <p:txBody>
          <a:bodyPr>
            <a:normAutofit fontScale="90000"/>
          </a:bodyPr>
          <a:lstStyle/>
          <a:p>
            <a:r>
              <a:rPr lang="en-US" dirty="0" smtClean="0">
                <a:solidFill>
                  <a:srgbClr val="FF0000"/>
                </a:solidFill>
              </a:rPr>
              <a:t>A dispassionate analysis of 20</a:t>
            </a:r>
            <a:r>
              <a:rPr lang="en-US" baseline="30000" dirty="0" smtClean="0">
                <a:solidFill>
                  <a:srgbClr val="FF0000"/>
                </a:solidFill>
              </a:rPr>
              <a:t>th</a:t>
            </a:r>
            <a:r>
              <a:rPr lang="en-US" dirty="0" smtClean="0">
                <a:solidFill>
                  <a:srgbClr val="FF0000"/>
                </a:solidFill>
              </a:rPr>
              <a:t> century dance halls</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dirty="0" smtClean="0"/>
              <a:t>They functioned like markets, acutely  sensitive to supply and demand, in which people were constantly being judged on their physical attractiveness. Early in the evening there were more females and you could dance with any girl you wanted. Later on  the men came in from the pubs and there was a great rush to get someone to walk home with. </a:t>
            </a:r>
          </a:p>
          <a:p>
            <a:pPr>
              <a:buNone/>
            </a:pPr>
            <a:r>
              <a:rPr lang="en-US" altLang="zh-TW" dirty="0" smtClean="0"/>
              <a:t>                                                                   </a:t>
            </a:r>
            <a:r>
              <a:rPr lang="en-US" altLang="zh-TW" sz="2400" dirty="0" err="1" smtClean="0"/>
              <a:t>Dilip</a:t>
            </a:r>
            <a:r>
              <a:rPr lang="en-US" altLang="zh-TW" sz="2400" dirty="0" smtClean="0"/>
              <a:t> </a:t>
            </a:r>
            <a:r>
              <a:rPr lang="en-US" altLang="zh-TW" sz="2400" dirty="0" err="1" smtClean="0"/>
              <a:t>Hiro</a:t>
            </a:r>
            <a:r>
              <a:rPr lang="en-US" altLang="zh-TW" sz="2400" dirty="0" smtClean="0"/>
              <a:t>, </a:t>
            </a:r>
            <a:r>
              <a:rPr lang="en-US" altLang="zh-TW" sz="2400" i="1" dirty="0" smtClean="0"/>
              <a:t>ib</a:t>
            </a:r>
            <a:r>
              <a:rPr lang="en-US" altLang="zh-TW" sz="2400" dirty="0" smtClean="0"/>
              <a:t>.</a:t>
            </a:r>
            <a:endParaRPr lang="en-US" sz="2400"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Lutfullah</a:t>
            </a:r>
            <a:r>
              <a:rPr lang="en-US" altLang="zh-TW" dirty="0" smtClean="0"/>
              <a:t> on gender relations</a:t>
            </a:r>
            <a:endParaRPr lang="zh-TW" altLang="en-US" dirty="0"/>
          </a:p>
        </p:txBody>
      </p:sp>
      <p:sp>
        <p:nvSpPr>
          <p:cNvPr id="3" name="內容版面配置區 2"/>
          <p:cNvSpPr>
            <a:spLocks noGrp="1"/>
          </p:cNvSpPr>
          <p:nvPr>
            <p:ph idx="1"/>
          </p:nvPr>
        </p:nvSpPr>
        <p:spPr>
          <a:xfrm>
            <a:off x="304800" y="1600200"/>
            <a:ext cx="8534400" cy="4953000"/>
          </a:xfrm>
        </p:spPr>
        <p:txBody>
          <a:bodyPr>
            <a:normAutofit/>
          </a:bodyPr>
          <a:lstStyle/>
          <a:p>
            <a:pPr>
              <a:buNone/>
            </a:pPr>
            <a:r>
              <a:rPr lang="en-US" altLang="zh-TW" sz="2000" dirty="0" smtClean="0"/>
              <a:t>      `Seclusion of women from the society of men is considered a fault by the English, but a virtue by us, the true believers. The English leave their women uncontrolled in life and permit them to enjoy the society of men both in public and in private. Poor creatures! Naturally weak, how many of them fall victim to the brutal intrigues of men! How many families of high name have been ruined by this unreasonable license!’ (p.321)</a:t>
            </a:r>
          </a:p>
          <a:p>
            <a:pPr>
              <a:buNone/>
            </a:pPr>
            <a:r>
              <a:rPr lang="en-US" altLang="zh-TW" sz="2000" dirty="0" smtClean="0"/>
              <a:t>      </a:t>
            </a:r>
          </a:p>
          <a:p>
            <a:pPr>
              <a:buNone/>
            </a:pPr>
            <a:r>
              <a:rPr lang="en-US" altLang="zh-TW" sz="2000" dirty="0" smtClean="0"/>
              <a:t>      `Whilst the females whirled round in their dancing, their gowns flew up to the forbidden height. Tantalizing the assembly it appears was their principal aim by such a violation of decorum.’ (pg. 386)</a:t>
            </a:r>
          </a:p>
          <a:p>
            <a:pPr>
              <a:buNone/>
            </a:pPr>
            <a:r>
              <a:rPr lang="en-US" altLang="zh-TW" sz="2000" dirty="0" smtClean="0"/>
              <a:t>     </a:t>
            </a:r>
          </a:p>
          <a:p>
            <a:pPr>
              <a:buNone/>
            </a:pPr>
            <a:r>
              <a:rPr lang="en-US" altLang="zh-TW" sz="2000" dirty="0" smtClean="0"/>
              <a:t>      `[Englishmen’s] obedience, trust, and submission to the female sex are far beyond the limit of moderation. In fact, the freedom granted to womankind in this country, and the mischief arising from this unreasonable toleration is most deplorable’ (pg.409)</a:t>
            </a:r>
          </a:p>
          <a:p>
            <a:pPr>
              <a:buNone/>
            </a:pPr>
            <a:endParaRPr lang="en-US" altLang="zh-TW" dirty="0" smtClean="0"/>
          </a:p>
          <a:p>
            <a:pPr>
              <a:buNone/>
            </a:pPr>
            <a:endParaRPr lang="zh-TW"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74638"/>
            <a:ext cx="9144000" cy="1143000"/>
          </a:xfrm>
        </p:spPr>
        <p:txBody>
          <a:bodyPr>
            <a:normAutofit/>
          </a:bodyPr>
          <a:lstStyle/>
          <a:p>
            <a:r>
              <a:rPr lang="en-US" altLang="zh-TW" sz="3600" b="1" dirty="0" smtClean="0"/>
              <a:t>The Muslim impact on the Indian view of sex</a:t>
            </a:r>
            <a:endParaRPr lang="zh-TW" altLang="en-US" sz="3600" b="1" dirty="0"/>
          </a:p>
        </p:txBody>
      </p:sp>
      <p:sp>
        <p:nvSpPr>
          <p:cNvPr id="3" name="內容版面配置區 2"/>
          <p:cNvSpPr>
            <a:spLocks noGrp="1"/>
          </p:cNvSpPr>
          <p:nvPr>
            <p:ph idx="1"/>
          </p:nvPr>
        </p:nvSpPr>
        <p:spPr/>
        <p:txBody>
          <a:bodyPr>
            <a:normAutofit fontScale="92500" lnSpcReduction="20000"/>
          </a:bodyPr>
          <a:lstStyle/>
          <a:p>
            <a:r>
              <a:rPr lang="en-US" altLang="zh-TW" dirty="0" smtClean="0"/>
              <a:t>`[Indians in pre-Muslim times] dressed scantily, as was comfortable in their climate, but adorned themselves as gaudily as their incomes and caste allowed…Their religions were frank in acceptance of all aspects of life and nature.. and sexuality [was] openly acknowledged as central to all. …[Muslims’] style of dress was to cover the body fully, and they believed that modesty required this. .. sex had no part in creation, and females (and the delights associated with them) should be kept decently out of sight in </a:t>
            </a:r>
            <a:r>
              <a:rPr lang="en-US" altLang="zh-TW" dirty="0" err="1" smtClean="0"/>
              <a:t>purdah</a:t>
            </a:r>
            <a:r>
              <a:rPr lang="en-US" altLang="zh-TW" dirty="0" smtClean="0"/>
              <a:t>.’     	</a:t>
            </a:r>
            <a:r>
              <a:rPr lang="en-US" altLang="zh-TW" sz="2200" dirty="0" smtClean="0"/>
              <a:t>Nicholas </a:t>
            </a:r>
            <a:r>
              <a:rPr lang="en-US" altLang="zh-TW" sz="2200" dirty="0" err="1" smtClean="0"/>
              <a:t>Ostler</a:t>
            </a:r>
            <a:r>
              <a:rPr lang="en-US" altLang="zh-TW" sz="2200" dirty="0" smtClean="0"/>
              <a:t>, </a:t>
            </a:r>
            <a:r>
              <a:rPr lang="en-US" altLang="zh-TW" sz="2200" i="1" dirty="0" smtClean="0"/>
              <a:t>Empires of the Word</a:t>
            </a:r>
            <a:r>
              <a:rPr lang="en-US" altLang="zh-TW" sz="2200" dirty="0" smtClean="0"/>
              <a:t>, pp. 212-13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1143000"/>
          </a:xfrm>
        </p:spPr>
        <p:txBody>
          <a:bodyPr>
            <a:normAutofit fontScale="90000"/>
          </a:bodyPr>
          <a:lstStyle/>
          <a:p>
            <a:r>
              <a:rPr lang="en-US" dirty="0" smtClean="0"/>
              <a:t>Gender relations: the range within Nepal</a:t>
            </a:r>
            <a:endParaRPr lang="en-US" dirty="0"/>
          </a:p>
        </p:txBody>
      </p:sp>
      <p:sp>
        <p:nvSpPr>
          <p:cNvPr id="3" name="Content Placeholder 2"/>
          <p:cNvSpPr>
            <a:spLocks noGrp="1"/>
          </p:cNvSpPr>
          <p:nvPr>
            <p:ph idx="1"/>
          </p:nvPr>
        </p:nvSpPr>
        <p:spPr>
          <a:xfrm>
            <a:off x="457200" y="1371600"/>
            <a:ext cx="8229600" cy="4754563"/>
          </a:xfrm>
        </p:spPr>
        <p:txBody>
          <a:bodyPr>
            <a:normAutofit fontScale="77500" lnSpcReduction="20000"/>
          </a:bodyPr>
          <a:lstStyle/>
          <a:p>
            <a:r>
              <a:rPr lang="en-US" sz="2600" dirty="0" smtClean="0"/>
              <a:t>Used to complete freedom in the choice of lovers before marriage, </a:t>
            </a:r>
            <a:r>
              <a:rPr lang="en-US" sz="2600" dirty="0" err="1" smtClean="0"/>
              <a:t>Sherpas</a:t>
            </a:r>
            <a:r>
              <a:rPr lang="en-US" sz="2600" dirty="0" smtClean="0"/>
              <a:t> have never developed the feeling that there is any inherent merit in sexual exclusiveness. Just as husbands do not mind sharing their wife with a brother – or a wife sharing her husband with a co-wife – so they do not look upon extra-marital sex relations with the horror other societies have of adultery… Though a husband has the right to claim from his wife’s lover a fine (</a:t>
            </a:r>
            <a:r>
              <a:rPr lang="en-US" sz="2600" i="1" dirty="0" err="1" smtClean="0"/>
              <a:t>phija</a:t>
            </a:r>
            <a:r>
              <a:rPr lang="en-US" sz="2600" dirty="0" err="1" smtClean="0"/>
              <a:t>l</a:t>
            </a:r>
            <a:r>
              <a:rPr lang="en-US" sz="2600" dirty="0" smtClean="0"/>
              <a:t>) of Rs.30, there are many cases of husbands not exercising this right, but accepting an apology and a bottle of beer…                                                 	</a:t>
            </a:r>
            <a:r>
              <a:rPr lang="en-US" sz="2100" dirty="0" err="1" smtClean="0"/>
              <a:t>Christoph</a:t>
            </a:r>
            <a:r>
              <a:rPr lang="en-US" sz="2100" dirty="0" smtClean="0"/>
              <a:t> von </a:t>
            </a:r>
            <a:r>
              <a:rPr lang="en-US" sz="2100" dirty="0" err="1" smtClean="0"/>
              <a:t>Fürer-Haimendorf</a:t>
            </a:r>
            <a:r>
              <a:rPr lang="en-US" sz="2100" dirty="0" smtClean="0"/>
              <a:t>, </a:t>
            </a:r>
            <a:r>
              <a:rPr lang="en-US" sz="2100" i="1" dirty="0" smtClean="0"/>
              <a:t>The </a:t>
            </a:r>
            <a:r>
              <a:rPr lang="en-US" sz="2100" i="1" dirty="0" err="1" smtClean="0"/>
              <a:t>Sherpas</a:t>
            </a:r>
            <a:r>
              <a:rPr lang="en-US" sz="2100" i="1" dirty="0" smtClean="0"/>
              <a:t> of Nepal, </a:t>
            </a:r>
            <a:r>
              <a:rPr lang="en-US" sz="2100" dirty="0" smtClean="0"/>
              <a:t>pp.73, 82.</a:t>
            </a:r>
          </a:p>
          <a:p>
            <a:endParaRPr lang="en-US" sz="2100" dirty="0" smtClean="0"/>
          </a:p>
          <a:p>
            <a:pPr>
              <a:buNone/>
            </a:pPr>
            <a:endParaRPr lang="en-US" sz="1600" dirty="0"/>
          </a:p>
          <a:p>
            <a:r>
              <a:rPr lang="en-US" sz="2600" dirty="0" smtClean="0"/>
              <a:t>During the last decade of the 18</a:t>
            </a:r>
            <a:r>
              <a:rPr lang="en-US" sz="2600" baseline="30000" dirty="0" smtClean="0"/>
              <a:t>th</a:t>
            </a:r>
            <a:r>
              <a:rPr lang="en-US" sz="2600" dirty="0" smtClean="0"/>
              <a:t> century, the killing of an adulterer by the aggrieved husband was almost compulsory in some castes. According to a rule made by King </a:t>
            </a:r>
            <a:r>
              <a:rPr lang="en-US" sz="2600" dirty="0" err="1" smtClean="0"/>
              <a:t>Rana</a:t>
            </a:r>
            <a:r>
              <a:rPr lang="en-US" sz="2600" dirty="0" smtClean="0"/>
              <a:t> </a:t>
            </a:r>
            <a:r>
              <a:rPr lang="en-US" sz="2600" dirty="0" err="1" smtClean="0"/>
              <a:t>Bahadur</a:t>
            </a:r>
            <a:r>
              <a:rPr lang="en-US" sz="2600" dirty="0" smtClean="0"/>
              <a:t> Shah, if the…husband did not kill the adulterer, the former would be considered a </a:t>
            </a:r>
            <a:r>
              <a:rPr lang="en-US" sz="2600" i="1" dirty="0" err="1" smtClean="0"/>
              <a:t>napunsak</a:t>
            </a:r>
            <a:r>
              <a:rPr lang="en-US" sz="2600" dirty="0" smtClean="0"/>
              <a:t> (coward) and  was declared unfit for government service.                                                                                                               	</a:t>
            </a:r>
            <a:r>
              <a:rPr lang="en-US" sz="2000" dirty="0" err="1" smtClean="0"/>
              <a:t>Tulsi</a:t>
            </a:r>
            <a:r>
              <a:rPr lang="en-US" sz="2000" dirty="0" smtClean="0"/>
              <a:t> Ram </a:t>
            </a:r>
            <a:r>
              <a:rPr lang="en-US" sz="2000" dirty="0" err="1" smtClean="0"/>
              <a:t>Vaidya</a:t>
            </a:r>
            <a:r>
              <a:rPr lang="en-US" sz="2000" dirty="0" smtClean="0"/>
              <a:t>, </a:t>
            </a:r>
            <a:r>
              <a:rPr lang="en-US" sz="2000" dirty="0" err="1" smtClean="0"/>
              <a:t>Triratna</a:t>
            </a:r>
            <a:r>
              <a:rPr lang="en-US" sz="2000" dirty="0" smtClean="0"/>
              <a:t> </a:t>
            </a:r>
            <a:r>
              <a:rPr lang="en-US" sz="2000" dirty="0" err="1" smtClean="0"/>
              <a:t>Manandhar</a:t>
            </a:r>
            <a:r>
              <a:rPr lang="en-US" sz="2000" dirty="0" smtClean="0"/>
              <a:t>, </a:t>
            </a:r>
            <a:r>
              <a:rPr lang="en-US" sz="2000" i="1" dirty="0" smtClean="0"/>
              <a:t>Crime and Punishment in Nepal</a:t>
            </a:r>
            <a:r>
              <a:rPr lang="en-US" sz="2000" dirty="0" smtClean="0"/>
              <a:t>, p.153</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COMPETING VALUE SYSTEMS</a:t>
            </a:r>
            <a:endParaRPr lang="en-US" dirty="0"/>
          </a:p>
        </p:txBody>
      </p:sp>
      <p:sp>
        <p:nvSpPr>
          <p:cNvPr id="3" name="Content Placeholder 2"/>
          <p:cNvSpPr>
            <a:spLocks noGrp="1"/>
          </p:cNvSpPr>
          <p:nvPr>
            <p:ph idx="1"/>
          </p:nvPr>
        </p:nvSpPr>
        <p:spPr/>
        <p:txBody>
          <a:bodyPr/>
          <a:lstStyle/>
          <a:p>
            <a:endParaRPr lang="en-US" dirty="0" smtClean="0"/>
          </a:p>
          <a:p>
            <a:r>
              <a:rPr lang="en-US" dirty="0" smtClean="0"/>
              <a:t>Can we see Victorian Britain as an inconsistent half-way house between </a:t>
            </a:r>
            <a:r>
              <a:rPr lang="en-US" smtClean="0"/>
              <a:t>Lutfullah’s</a:t>
            </a:r>
            <a:r>
              <a:rPr lang="en-US" dirty="0" smtClean="0"/>
              <a:t> and the </a:t>
            </a:r>
            <a:r>
              <a:rPr lang="en-US" dirty="0" err="1" smtClean="0"/>
              <a:t>Sherpas</a:t>
            </a:r>
            <a:r>
              <a:rPr lang="en-US" dirty="0" smtClean="0"/>
              <a:t>’ logically consistent stances?</a:t>
            </a:r>
            <a:endParaRPr lang="en-US"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228600"/>
            <a:ext cx="8229600" cy="1143000"/>
          </a:xfrm>
        </p:spPr>
        <p:txBody>
          <a:bodyPr/>
          <a:lstStyle/>
          <a:p>
            <a:endParaRPr lang="zh-TW" altLang="en-US" dirty="0"/>
          </a:p>
        </p:txBody>
      </p:sp>
      <p:sp>
        <p:nvSpPr>
          <p:cNvPr id="3" name="內容版面配置區 2"/>
          <p:cNvSpPr>
            <a:spLocks noGrp="1"/>
          </p:cNvSpPr>
          <p:nvPr>
            <p:ph idx="1"/>
          </p:nvPr>
        </p:nvSpPr>
        <p:spPr/>
        <p:txBody>
          <a:bodyPr/>
          <a:lstStyle/>
          <a:p>
            <a:endParaRPr lang="zh-TW" altLang="en-US" dirty="0"/>
          </a:p>
        </p:txBody>
      </p:sp>
      <p:pic>
        <p:nvPicPr>
          <p:cNvPr id="1027" name="Picture 3"/>
          <p:cNvPicPr>
            <a:picLocks noChangeAspect="1" noChangeArrowheads="1"/>
          </p:cNvPicPr>
          <p:nvPr/>
        </p:nvPicPr>
        <p:blipFill>
          <a:blip r:embed="rId2" cstate="print"/>
          <a:srcRect/>
          <a:stretch>
            <a:fillRect/>
          </a:stretch>
        </p:blipFill>
        <p:spPr bwMode="auto">
          <a:xfrm>
            <a:off x="876723" y="0"/>
            <a:ext cx="7226320" cy="670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286500"/>
            <a:ext cx="8229600" cy="571500"/>
          </a:xfrm>
        </p:spPr>
        <p:txBody>
          <a:bodyPr>
            <a:normAutofit/>
          </a:bodyPr>
          <a:lstStyle/>
          <a:p>
            <a:r>
              <a:rPr lang="en-US" sz="1800" dirty="0" smtClean="0"/>
              <a:t>St. Paul’s Cathedral in the mid-19</a:t>
            </a:r>
            <a:r>
              <a:rPr lang="en-US" sz="1800" baseline="30000" dirty="0" smtClean="0"/>
              <a:t>th</a:t>
            </a:r>
            <a:r>
              <a:rPr lang="en-US" sz="1800" dirty="0" smtClean="0"/>
              <a:t> century</a:t>
            </a:r>
            <a:endParaRPr lang="en-GB" sz="1800" dirty="0"/>
          </a:p>
        </p:txBody>
      </p:sp>
      <p:sp>
        <p:nvSpPr>
          <p:cNvPr id="3" name="Content Placeholder 2"/>
          <p:cNvSpPr>
            <a:spLocks noGrp="1"/>
          </p:cNvSpPr>
          <p:nvPr>
            <p:ph idx="1"/>
          </p:nvPr>
        </p:nvSpPr>
        <p:spPr/>
        <p:txBody>
          <a:bodyPr/>
          <a:lstStyle/>
          <a:p>
            <a:endParaRPr lang="en-GB"/>
          </a:p>
        </p:txBody>
      </p:sp>
      <p:pic>
        <p:nvPicPr>
          <p:cNvPr id="1026" name="Picture 2" descr="Picture"/>
          <p:cNvPicPr>
            <a:picLocks noChangeAspect="1" noChangeArrowheads="1"/>
          </p:cNvPicPr>
          <p:nvPr/>
        </p:nvPicPr>
        <p:blipFill>
          <a:blip r:embed="rId2" cstate="print"/>
          <a:srcRect/>
          <a:stretch>
            <a:fillRect/>
          </a:stretch>
        </p:blipFill>
        <p:spPr bwMode="auto">
          <a:xfrm>
            <a:off x="2286000" y="0"/>
            <a:ext cx="4231972" cy="6060186"/>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5715000"/>
            <a:ext cx="8229600" cy="1143000"/>
          </a:xfrm>
        </p:spPr>
        <p:txBody>
          <a:bodyPr>
            <a:normAutofit/>
          </a:bodyPr>
          <a:lstStyle/>
          <a:p>
            <a:r>
              <a:rPr lang="en-US" altLang="zh-TW" sz="2000" dirty="0" smtClean="0"/>
              <a:t>London crossing sweeper (</a:t>
            </a:r>
            <a:r>
              <a:rPr lang="en-US" altLang="zh-TW" sz="2000" i="1" dirty="0" smtClean="0"/>
              <a:t>Illustrated London News</a:t>
            </a:r>
            <a:r>
              <a:rPr lang="en-US" altLang="zh-TW" sz="2000" dirty="0" smtClean="0"/>
              <a:t>, 14 June 1848)</a:t>
            </a:r>
            <a:endParaRPr lang="zh-TW" altLang="en-US" sz="2000" dirty="0"/>
          </a:p>
        </p:txBody>
      </p:sp>
      <p:sp>
        <p:nvSpPr>
          <p:cNvPr id="5" name="內容版面配置區 4"/>
          <p:cNvSpPr>
            <a:spLocks noGrp="1"/>
          </p:cNvSpPr>
          <p:nvPr>
            <p:ph idx="1"/>
          </p:nvPr>
        </p:nvSpPr>
        <p:spPr>
          <a:xfrm>
            <a:off x="457200" y="228601"/>
            <a:ext cx="7924800" cy="2895600"/>
          </a:xfrm>
        </p:spPr>
        <p:txBody>
          <a:bodyPr/>
          <a:lstStyle/>
          <a:p>
            <a:endParaRPr lang="zh-TW" altLang="en-US" dirty="0"/>
          </a:p>
        </p:txBody>
      </p:sp>
      <p:pic>
        <p:nvPicPr>
          <p:cNvPr id="2051" name="Picture 3"/>
          <p:cNvPicPr>
            <a:picLocks noChangeAspect="1" noChangeArrowheads="1"/>
          </p:cNvPicPr>
          <p:nvPr/>
        </p:nvPicPr>
        <p:blipFill>
          <a:blip r:embed="rId2" cstate="print"/>
          <a:srcRect/>
          <a:stretch>
            <a:fillRect/>
          </a:stretch>
        </p:blipFill>
        <p:spPr bwMode="auto">
          <a:xfrm>
            <a:off x="2514600" y="0"/>
            <a:ext cx="4267200" cy="5869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Content Placeholder 4" descr="COVER(R).png"/>
          <p:cNvPicPr>
            <a:picLocks noGrp="1" noChangeAspect="1"/>
          </p:cNvPicPr>
          <p:nvPr>
            <p:ph idx="1"/>
          </p:nvPr>
        </p:nvPicPr>
        <p:blipFill>
          <a:blip r:embed="rId2" cstate="print"/>
          <a:stretch>
            <a:fillRect/>
          </a:stretch>
        </p:blipFill>
        <p:spPr>
          <a:xfrm>
            <a:off x="2590800" y="-104274"/>
            <a:ext cx="4267200" cy="6962274"/>
          </a:xfr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pPr algn="l"/>
            <a:r>
              <a:rPr lang="en-US" altLang="zh-TW" dirty="0" err="1" smtClean="0"/>
              <a:t>Moti</a:t>
            </a:r>
            <a:r>
              <a:rPr lang="en-US" altLang="zh-TW" dirty="0" smtClean="0"/>
              <a:t> </a:t>
            </a:r>
            <a:r>
              <a:rPr lang="en-US" altLang="zh-TW" dirty="0" err="1" smtClean="0"/>
              <a:t>Lal</a:t>
            </a:r>
            <a:r>
              <a:rPr lang="en-US" altLang="zh-TW" dirty="0" smtClean="0"/>
              <a:t> – or his editor – analyses the French…</a:t>
            </a:r>
            <a:endParaRPr lang="zh-TW" altLang="en-US" dirty="0"/>
          </a:p>
        </p:txBody>
      </p:sp>
      <p:sp>
        <p:nvSpPr>
          <p:cNvPr id="3" name="內容版面配置區 2"/>
          <p:cNvSpPr>
            <a:spLocks noGrp="1"/>
          </p:cNvSpPr>
          <p:nvPr>
            <p:ph idx="1"/>
          </p:nvPr>
        </p:nvSpPr>
        <p:spPr/>
        <p:txBody>
          <a:bodyPr>
            <a:noAutofit/>
          </a:bodyPr>
          <a:lstStyle/>
          <a:p>
            <a:pPr>
              <a:buNone/>
            </a:pPr>
            <a:r>
              <a:rPr lang="en-US" altLang="zh-TW" sz="2000" dirty="0" smtClean="0"/>
              <a:t>That night we all go to Mitchell’s French Theatre, of St. James’s. On the way </a:t>
            </a:r>
          </a:p>
          <a:p>
            <a:pPr>
              <a:buNone/>
            </a:pPr>
            <a:r>
              <a:rPr lang="en-US" altLang="zh-TW" sz="2000" dirty="0" smtClean="0"/>
              <a:t>I explain to the excellent minister who are the French, and why they come to </a:t>
            </a:r>
          </a:p>
          <a:p>
            <a:pPr>
              <a:buNone/>
            </a:pPr>
            <a:r>
              <a:rPr lang="en-US" altLang="zh-TW" sz="2000" dirty="0" smtClean="0"/>
              <a:t>London.  “The French,” I say, “are white men – not so white as the English – </a:t>
            </a:r>
          </a:p>
          <a:p>
            <a:pPr>
              <a:buNone/>
            </a:pPr>
            <a:r>
              <a:rPr lang="en-US" altLang="zh-TW" sz="2000" dirty="0" smtClean="0"/>
              <a:t>with black beards, rolling eyes, and speaking through their noses, or with a </a:t>
            </a:r>
          </a:p>
          <a:p>
            <a:pPr>
              <a:buNone/>
            </a:pPr>
            <a:r>
              <a:rPr lang="en-US" altLang="zh-TW" sz="2000" dirty="0" smtClean="0"/>
              <a:t>sound in their throats like the  gurgling of water as it runs into a tank. They </a:t>
            </a:r>
          </a:p>
          <a:p>
            <a:pPr>
              <a:buNone/>
            </a:pPr>
            <a:r>
              <a:rPr lang="en-US" altLang="zh-TW" sz="2000" dirty="0" smtClean="0"/>
              <a:t>are a people who do not like sitting quiet on the carpet of happiness; a thorny</a:t>
            </a:r>
          </a:p>
          <a:p>
            <a:pPr>
              <a:buNone/>
            </a:pPr>
            <a:r>
              <a:rPr lang="en-US" altLang="zh-TW" sz="2000" dirty="0" smtClean="0"/>
              <a:t> seat is their delight. To fight with everybody is their great pleasure; but, most</a:t>
            </a:r>
          </a:p>
          <a:p>
            <a:pPr>
              <a:buNone/>
            </a:pPr>
            <a:r>
              <a:rPr lang="en-US" altLang="zh-TW" sz="2000" dirty="0" smtClean="0"/>
              <a:t> of all, they like to fight with themselves. Like the monkeys of the forest of </a:t>
            </a:r>
          </a:p>
          <a:p>
            <a:pPr>
              <a:buNone/>
            </a:pPr>
            <a:r>
              <a:rPr lang="en-US" altLang="zh-TW" sz="2000" dirty="0" err="1" smtClean="0"/>
              <a:t>Dandaca</a:t>
            </a:r>
            <a:r>
              <a:rPr lang="en-US" altLang="zh-TW" sz="2000" dirty="0" smtClean="0"/>
              <a:t>, they are always chattering; never at work but in mischief; like </a:t>
            </a:r>
          </a:p>
          <a:p>
            <a:pPr>
              <a:buNone/>
            </a:pPr>
            <a:r>
              <a:rPr lang="en-US" altLang="zh-TW" sz="2000" dirty="0" smtClean="0"/>
              <a:t>monkeys, too, they imitate all they see, and are the best play actors  (</a:t>
            </a:r>
            <a:r>
              <a:rPr lang="en-US" altLang="zh-TW" sz="2000" dirty="0" err="1" smtClean="0"/>
              <a:t>Natas</a:t>
            </a:r>
            <a:r>
              <a:rPr lang="en-US" altLang="zh-TW" sz="2000" dirty="0" smtClean="0"/>
              <a:t>) </a:t>
            </a:r>
          </a:p>
          <a:p>
            <a:pPr>
              <a:buNone/>
            </a:pPr>
            <a:r>
              <a:rPr lang="en-US" altLang="zh-TW" sz="2000" dirty="0" smtClean="0"/>
              <a:t>in the world. The English people are fond of plays, but unable to act them, </a:t>
            </a:r>
          </a:p>
          <a:p>
            <a:pPr>
              <a:buNone/>
            </a:pPr>
            <a:r>
              <a:rPr lang="en-US" altLang="zh-TW" sz="2000" dirty="0" smtClean="0"/>
              <a:t>oblige Mitchell to invite the French with money. Gladly they come, for none is </a:t>
            </a:r>
          </a:p>
          <a:p>
            <a:pPr>
              <a:buNone/>
            </a:pPr>
            <a:r>
              <a:rPr lang="en-US" altLang="zh-TW" sz="2000" dirty="0" smtClean="0"/>
              <a:t>to be had in their own country. To this I add, that their food is the flesh of </a:t>
            </a:r>
          </a:p>
          <a:p>
            <a:pPr>
              <a:buNone/>
            </a:pPr>
            <a:r>
              <a:rPr lang="en-US" altLang="zh-TW" sz="2000" dirty="0" smtClean="0"/>
              <a:t>reptiles.”</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0"/>
            <a:ext cx="8229600" cy="1143000"/>
          </a:xfrm>
        </p:spPr>
        <p:txBody>
          <a:bodyPr>
            <a:noAutofit/>
          </a:bodyPr>
          <a:lstStyle/>
          <a:p>
            <a:pPr algn="l"/>
            <a:r>
              <a:rPr lang="en-GB" sz="1800" dirty="0" smtClean="0"/>
              <a:t>`The vats that hold the porter are of such enormous dimensions that a thousand persons might swim in one with ease, and men are drowned in them daily by scores. This is thought nothing of here, except by these accidents the porter is said to be improved in </a:t>
            </a:r>
            <a:r>
              <a:rPr lang="en-GB" sz="1800" dirty="0" err="1" smtClean="0"/>
              <a:t>flavor</a:t>
            </a:r>
            <a:r>
              <a:rPr lang="en-GB" sz="1800" dirty="0" smtClean="0"/>
              <a:t>.’  (</a:t>
            </a:r>
            <a:r>
              <a:rPr lang="en-GB" sz="1800" dirty="0" err="1" smtClean="0"/>
              <a:t>Moti</a:t>
            </a:r>
            <a:r>
              <a:rPr lang="en-GB" sz="1800" dirty="0" smtClean="0"/>
              <a:t> </a:t>
            </a:r>
            <a:r>
              <a:rPr lang="en-GB" sz="1800" dirty="0" err="1" smtClean="0"/>
              <a:t>Lal’s</a:t>
            </a:r>
            <a:r>
              <a:rPr lang="en-GB" sz="1800" dirty="0" smtClean="0"/>
              <a:t> description of Barclay &amp; Perkins</a:t>
            </a:r>
            <a:r>
              <a:rPr lang="en-GB" sz="1800" smtClean="0"/>
              <a:t>’ brewery</a:t>
            </a:r>
            <a:endParaRPr lang="en-GB" sz="1800" dirty="0"/>
          </a:p>
        </p:txBody>
      </p:sp>
      <p:sp>
        <p:nvSpPr>
          <p:cNvPr id="3" name="Content Placeholder 2"/>
          <p:cNvSpPr>
            <a:spLocks noGrp="1"/>
          </p:cNvSpPr>
          <p:nvPr>
            <p:ph idx="1"/>
          </p:nvPr>
        </p:nvSpPr>
        <p:spPr>
          <a:xfrm>
            <a:off x="609600" y="609600"/>
            <a:ext cx="8229600" cy="4525963"/>
          </a:xfrm>
        </p:spPr>
        <p:txBody>
          <a:bodyPr/>
          <a:lstStyle/>
          <a:p>
            <a:endParaRPr lang="en-GB" dirty="0"/>
          </a:p>
        </p:txBody>
      </p:sp>
      <p:pic>
        <p:nvPicPr>
          <p:cNvPr id="4" name="Picture 2"/>
          <p:cNvPicPr>
            <a:picLocks noChangeAspect="1" noChangeArrowheads="1"/>
          </p:cNvPicPr>
          <p:nvPr/>
        </p:nvPicPr>
        <p:blipFill>
          <a:blip r:embed="rId2" cstate="print"/>
          <a:srcRect/>
          <a:stretch>
            <a:fillRect/>
          </a:stretch>
        </p:blipFill>
        <p:spPr bwMode="auto">
          <a:xfrm>
            <a:off x="1143000" y="0"/>
            <a:ext cx="7120656" cy="55363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Did </a:t>
            </a:r>
            <a:r>
              <a:rPr lang="en-US" dirty="0" err="1" smtClean="0"/>
              <a:t>Moti</a:t>
            </a:r>
            <a:r>
              <a:rPr lang="en-US" dirty="0" smtClean="0"/>
              <a:t> </a:t>
            </a:r>
            <a:r>
              <a:rPr lang="en-US" dirty="0" err="1" smtClean="0"/>
              <a:t>Lal</a:t>
            </a:r>
            <a:r>
              <a:rPr lang="en-US" dirty="0" smtClean="0"/>
              <a:t> go home?</a:t>
            </a:r>
            <a:endParaRPr lang="en-GB" dirty="0"/>
          </a:p>
        </p:txBody>
      </p:sp>
      <p:sp>
        <p:nvSpPr>
          <p:cNvPr id="3" name="Content Placeholder 2"/>
          <p:cNvSpPr>
            <a:spLocks noGrp="1"/>
          </p:cNvSpPr>
          <p:nvPr>
            <p:ph idx="1"/>
          </p:nvPr>
        </p:nvSpPr>
        <p:spPr/>
        <p:txBody>
          <a:bodyPr>
            <a:normAutofit lnSpcReduction="10000"/>
          </a:bodyPr>
          <a:lstStyle/>
          <a:p>
            <a:r>
              <a:rPr lang="en-US" dirty="0" smtClean="0"/>
              <a:t>He reached Paris with Jang’s party:  </a:t>
            </a:r>
            <a:r>
              <a:rPr lang="en-GB" dirty="0" smtClean="0"/>
              <a:t>:           “The </a:t>
            </a:r>
            <a:r>
              <a:rPr lang="en-GB" dirty="0" err="1" smtClean="0"/>
              <a:t>Nepaulese</a:t>
            </a:r>
            <a:r>
              <a:rPr lang="en-GB" dirty="0" smtClean="0"/>
              <a:t> Ambassador (who has just left us for Paris, which is so crowded that RUM JUGGUR could hardly find a bed, and SHREE </a:t>
            </a:r>
            <a:r>
              <a:rPr lang="en-GB" dirty="0" err="1" smtClean="0"/>
              <a:t>Mutty</a:t>
            </a:r>
            <a:r>
              <a:rPr lang="en-GB" dirty="0" smtClean="0"/>
              <a:t>- </a:t>
            </a:r>
            <a:r>
              <a:rPr lang="en-GB" i="1" dirty="0" err="1" smtClean="0"/>
              <a:t>ce</a:t>
            </a:r>
            <a:r>
              <a:rPr lang="en-GB" i="1" dirty="0" smtClean="0"/>
              <a:t> </a:t>
            </a:r>
            <a:r>
              <a:rPr lang="en-GB" i="1" dirty="0" err="1" smtClean="0"/>
              <a:t>chère</a:t>
            </a:r>
            <a:r>
              <a:rPr lang="en-GB" i="1" dirty="0" smtClean="0"/>
              <a:t> </a:t>
            </a:r>
            <a:r>
              <a:rPr lang="en-GB" dirty="0" smtClean="0"/>
              <a:t>MUTTY, as the French call him – was compelled to sleep in a </a:t>
            </a:r>
            <a:r>
              <a:rPr lang="en-GB" dirty="0" err="1" smtClean="0"/>
              <a:t>cookloft</a:t>
            </a:r>
            <a:r>
              <a:rPr lang="en-GB" dirty="0" smtClean="0"/>
              <a:t>)…”.       	</a:t>
            </a:r>
            <a:r>
              <a:rPr lang="en-GB" smtClean="0"/>
              <a:t>	</a:t>
            </a:r>
            <a:r>
              <a:rPr lang="en-GB" sz="2800" smtClean="0"/>
              <a:t>(</a:t>
            </a:r>
            <a:r>
              <a:rPr lang="en-GB" sz="2800" i="1" dirty="0" smtClean="0"/>
              <a:t>Punch</a:t>
            </a:r>
            <a:r>
              <a:rPr lang="en-GB" sz="2800" dirty="0" smtClean="0"/>
              <a:t>, vol.XIX , no. 478,1850, pg. 101)</a:t>
            </a:r>
          </a:p>
          <a:p>
            <a:r>
              <a:rPr lang="en-US" dirty="0" smtClean="0"/>
              <a:t>Does he have descendants in Nepal or Calcutta?                                                                           </a:t>
            </a:r>
          </a:p>
          <a:p>
            <a:endParaRPr lang="en-GB"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PERSPECTIVES ON MOTI LAL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 genuine Nepali and Hindu voice, though partly shaped by experience of Britain</a:t>
            </a:r>
          </a:p>
          <a:p>
            <a:endParaRPr lang="en-US" dirty="0" smtClean="0"/>
          </a:p>
          <a:p>
            <a:r>
              <a:rPr lang="en-US" dirty="0" smtClean="0"/>
              <a:t>A vehicle for British writers to parody a foreign voice.</a:t>
            </a:r>
          </a:p>
          <a:p>
            <a:endParaRPr lang="en-US" dirty="0" smtClean="0"/>
          </a:p>
          <a:p>
            <a:r>
              <a:rPr lang="en-US" dirty="0" smtClean="0"/>
              <a:t>In discussion so far, Nepali scholars have tended to go for the first option, non-</a:t>
            </a:r>
            <a:r>
              <a:rPr lang="en-US" dirty="0" err="1" smtClean="0"/>
              <a:t>Nepalis</a:t>
            </a:r>
            <a:r>
              <a:rPr lang="en-US" dirty="0" smtClean="0"/>
              <a:t> more for the second.  Another example of our own situation shaping our views?</a:t>
            </a:r>
          </a:p>
          <a:p>
            <a:endParaRPr lang="en-US" dirty="0" smtClean="0"/>
          </a:p>
          <a:p>
            <a:pPr>
              <a:buNone/>
            </a:pPr>
            <a:endParaRPr lang="en-US"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i="1" dirty="0" smtClean="0"/>
              <a:t>Jang </a:t>
            </a:r>
            <a:r>
              <a:rPr lang="en-US" sz="2000" i="1" dirty="0" err="1" smtClean="0"/>
              <a:t>Bahadur</a:t>
            </a:r>
            <a:r>
              <a:rPr lang="en-US" sz="2000" i="1" dirty="0" smtClean="0"/>
              <a:t> in Europe </a:t>
            </a:r>
            <a:r>
              <a:rPr lang="en-US" sz="2000" dirty="0" smtClean="0"/>
              <a:t>is available from the publisher, </a:t>
            </a:r>
            <a:r>
              <a:rPr lang="en-US" sz="2000" dirty="0" err="1" smtClean="0"/>
              <a:t>Mandala</a:t>
            </a:r>
            <a:r>
              <a:rPr lang="en-US" sz="2000" dirty="0" smtClean="0"/>
              <a:t> Book Point and details of the contents are on the author’s web site (linguae.weebly.com). </a:t>
            </a:r>
            <a:endParaRPr lang="en-GB" sz="2000" dirty="0"/>
          </a:p>
        </p:txBody>
      </p:sp>
      <p:sp>
        <p:nvSpPr>
          <p:cNvPr id="3" name="Content Placeholder 2"/>
          <p:cNvSpPr>
            <a:spLocks noGrp="1"/>
          </p:cNvSpPr>
          <p:nvPr>
            <p:ph idx="1"/>
          </p:nvPr>
        </p:nvSpPr>
        <p:spPr/>
        <p:txBody>
          <a:bodyPr/>
          <a:lstStyle/>
          <a:p>
            <a:r>
              <a:rPr lang="en-US" dirty="0" smtClean="0">
                <a:hlinkClick r:id="rId2"/>
              </a:rPr>
              <a:t>http://www.mandalabookpoint.com/main_details.php?sid=395&amp;cat=History</a:t>
            </a:r>
            <a:endParaRPr lang="en-US" dirty="0" smtClean="0"/>
          </a:p>
          <a:p>
            <a:endParaRPr lang="en-US" dirty="0" smtClean="0"/>
          </a:p>
          <a:p>
            <a:r>
              <a:rPr lang="en-GB" dirty="0" smtClean="0">
                <a:hlinkClick r:id="rId3"/>
              </a:rPr>
              <a:t>http://linguae.weebly.com/jang-bahadur-in-europe.html</a:t>
            </a:r>
            <a:r>
              <a:rPr lang="en-GB" dirty="0" smtClean="0"/>
              <a:t> </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19800"/>
            <a:ext cx="8077200" cy="609600"/>
          </a:xfrm>
        </p:spPr>
        <p:txBody>
          <a:bodyPr>
            <a:noAutofit/>
          </a:bodyPr>
          <a:lstStyle/>
          <a:p>
            <a:r>
              <a:rPr lang="en-US" sz="2400" dirty="0" smtClean="0"/>
              <a:t>Nepal and British possessions on the eve of the 1814-16 war</a:t>
            </a:r>
            <a:endParaRPr lang="en-US" sz="2400"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33400" y="0"/>
            <a:ext cx="8305272" cy="6044184"/>
          </a:xfrm>
        </p:spPr>
      </p:pic>
    </p:spTree>
    <p:extLst>
      <p:ext uri="{BB962C8B-B14F-4D97-AF65-F5344CB8AC3E}">
        <p14:creationId xmlns:p14="http://schemas.microsoft.com/office/powerpoint/2010/main" xmlns="" val="8803448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0"/>
            <a:ext cx="8229600" cy="1143000"/>
          </a:xfrm>
        </p:spPr>
        <p:txBody>
          <a:bodyPr>
            <a:normAutofit/>
          </a:bodyPr>
          <a:lstStyle/>
          <a:p>
            <a:r>
              <a:rPr lang="en-US" altLang="zh-TW" sz="3600" dirty="0" smtClean="0"/>
              <a:t>NEPAL, BRITAIN AND THE RANA REGIME</a:t>
            </a:r>
            <a:endParaRPr lang="zh-TW" altLang="en-US" sz="3600" dirty="0"/>
          </a:p>
        </p:txBody>
      </p:sp>
      <p:sp>
        <p:nvSpPr>
          <p:cNvPr id="3" name="內容版面配置區 2"/>
          <p:cNvSpPr>
            <a:spLocks noGrp="1"/>
          </p:cNvSpPr>
          <p:nvPr>
            <p:ph idx="1"/>
          </p:nvPr>
        </p:nvSpPr>
        <p:spPr>
          <a:xfrm>
            <a:off x="457200" y="1143000"/>
            <a:ext cx="8229600" cy="5257800"/>
          </a:xfrm>
        </p:spPr>
        <p:txBody>
          <a:bodyPr>
            <a:normAutofit fontScale="92500" lnSpcReduction="10000"/>
          </a:bodyPr>
          <a:lstStyle/>
          <a:p>
            <a:pPr>
              <a:buNone/>
            </a:pPr>
            <a:r>
              <a:rPr lang="en-US" altLang="zh-TW" sz="2000" dirty="0" smtClean="0"/>
              <a:t>1768-69		</a:t>
            </a:r>
            <a:r>
              <a:rPr lang="en-US" altLang="zh-TW" sz="2000" dirty="0" err="1" smtClean="0"/>
              <a:t>Gorkha</a:t>
            </a:r>
            <a:r>
              <a:rPr lang="en-US" altLang="zh-TW" sz="2000" dirty="0" smtClean="0"/>
              <a:t> conquest of the Kathmandu Valley</a:t>
            </a:r>
          </a:p>
          <a:p>
            <a:pPr>
              <a:buNone/>
            </a:pPr>
            <a:r>
              <a:rPr lang="en-US" altLang="zh-TW" sz="2000" dirty="0" smtClean="0"/>
              <a:t>1792		Chinese invasion of Nepal</a:t>
            </a:r>
          </a:p>
          <a:p>
            <a:pPr>
              <a:buNone/>
            </a:pPr>
            <a:r>
              <a:rPr lang="en-US" altLang="zh-TW" sz="2000" dirty="0" smtClean="0"/>
              <a:t>1793		Kirkpatrick Mission to Kathmandu</a:t>
            </a:r>
          </a:p>
          <a:p>
            <a:pPr>
              <a:buNone/>
            </a:pPr>
            <a:r>
              <a:rPr lang="en-US" altLang="zh-TW" sz="2000" dirty="0" smtClean="0"/>
              <a:t>1802-03		Captain Knox in Kathmandu</a:t>
            </a:r>
          </a:p>
          <a:p>
            <a:pPr>
              <a:buNone/>
            </a:pPr>
            <a:r>
              <a:rPr lang="en-US" altLang="zh-TW" sz="2000" dirty="0" smtClean="0"/>
              <a:t>1809-10		Sikh ruler </a:t>
            </a:r>
            <a:r>
              <a:rPr lang="en-US" altLang="zh-TW" sz="2000" dirty="0" err="1" smtClean="0"/>
              <a:t>Ranjit</a:t>
            </a:r>
            <a:r>
              <a:rPr lang="en-US" altLang="zh-TW" sz="2000" dirty="0" smtClean="0"/>
              <a:t> Singh halts </a:t>
            </a:r>
            <a:r>
              <a:rPr lang="en-US" altLang="zh-TW" sz="2000" dirty="0" err="1" smtClean="0"/>
              <a:t>Gorkha</a:t>
            </a:r>
            <a:r>
              <a:rPr lang="en-US" altLang="zh-TW" sz="2000" dirty="0" smtClean="0"/>
              <a:t> expansion in the west</a:t>
            </a:r>
          </a:p>
          <a:p>
            <a:pPr>
              <a:buNone/>
            </a:pPr>
            <a:r>
              <a:rPr lang="en-US" altLang="zh-TW" sz="2000" dirty="0" smtClean="0"/>
              <a:t>1814-16		War between the East India Company and the </a:t>
            </a:r>
            <a:r>
              <a:rPr lang="en-US" altLang="zh-TW" sz="2000" dirty="0" err="1" smtClean="0"/>
              <a:t>Gorkhas</a:t>
            </a:r>
            <a:r>
              <a:rPr lang="en-US" altLang="zh-TW" sz="2000" dirty="0" smtClean="0"/>
              <a:t> –    		formally ended by the ratification of the </a:t>
            </a:r>
            <a:r>
              <a:rPr lang="en-US" altLang="zh-TW" sz="2000" dirty="0" smtClean="0">
                <a:solidFill>
                  <a:srgbClr val="FF0000"/>
                </a:solidFill>
              </a:rPr>
              <a:t>Treaty of </a:t>
            </a:r>
            <a:r>
              <a:rPr lang="en-US" altLang="zh-TW" sz="2000" dirty="0" err="1" smtClean="0">
                <a:solidFill>
                  <a:srgbClr val="FF0000"/>
                </a:solidFill>
              </a:rPr>
              <a:t>Sugauli</a:t>
            </a:r>
            <a:r>
              <a:rPr lang="en-US" altLang="zh-TW" sz="2000" dirty="0" smtClean="0">
                <a:solidFill>
                  <a:srgbClr val="FF0000"/>
                </a:solidFill>
              </a:rPr>
              <a:t> </a:t>
            </a:r>
            <a:r>
              <a:rPr lang="en-US" altLang="zh-TW" sz="2000" dirty="0" smtClean="0"/>
              <a:t>at 		</a:t>
            </a:r>
            <a:r>
              <a:rPr lang="en-US" altLang="zh-TW" sz="2000" dirty="0" err="1" smtClean="0"/>
              <a:t>Makwanpur</a:t>
            </a:r>
            <a:r>
              <a:rPr lang="en-US" altLang="zh-TW" sz="2000" dirty="0" smtClean="0"/>
              <a:t> on </a:t>
            </a:r>
            <a:r>
              <a:rPr lang="en-US" altLang="zh-TW" sz="2000" dirty="0" smtClean="0">
                <a:solidFill>
                  <a:srgbClr val="FF0000"/>
                </a:solidFill>
              </a:rPr>
              <a:t>4 March 1816</a:t>
            </a:r>
          </a:p>
          <a:p>
            <a:pPr marL="457200" indent="-457200">
              <a:buAutoNum type="arabicPlain" startAt="1846"/>
            </a:pPr>
            <a:r>
              <a:rPr lang="en-US" altLang="zh-TW" sz="2000" dirty="0" smtClean="0"/>
              <a:t>             	Jang </a:t>
            </a:r>
            <a:r>
              <a:rPr lang="en-US" altLang="zh-TW" sz="2000" dirty="0" err="1" smtClean="0"/>
              <a:t>Bahadur</a:t>
            </a:r>
            <a:r>
              <a:rPr lang="en-US" altLang="zh-TW" sz="2000" dirty="0" smtClean="0"/>
              <a:t> </a:t>
            </a:r>
            <a:r>
              <a:rPr lang="en-US" altLang="zh-TW" sz="2000" dirty="0" err="1" smtClean="0"/>
              <a:t>Rana</a:t>
            </a:r>
            <a:r>
              <a:rPr lang="en-US" altLang="zh-TW" sz="2000" dirty="0" smtClean="0"/>
              <a:t> becomes prime minister following the </a:t>
            </a:r>
            <a:r>
              <a:rPr lang="en-US" altLang="zh-TW" sz="2000" dirty="0" err="1" smtClean="0"/>
              <a:t>Kot</a:t>
            </a:r>
            <a:r>
              <a:rPr lang="en-US" altLang="zh-TW" sz="2000" dirty="0" smtClean="0"/>
              <a:t> 		Massacre</a:t>
            </a:r>
          </a:p>
          <a:p>
            <a:pPr>
              <a:buNone/>
            </a:pPr>
            <a:r>
              <a:rPr lang="en-US" altLang="zh-TW" sz="2000" dirty="0" smtClean="0"/>
              <a:t>1850	</a:t>
            </a:r>
            <a:r>
              <a:rPr lang="en-US" altLang="zh-TW" sz="2000" dirty="0" smtClean="0">
                <a:solidFill>
                  <a:srgbClr val="FF0000"/>
                </a:solidFill>
              </a:rPr>
              <a:t>                 Jang </a:t>
            </a:r>
            <a:r>
              <a:rPr lang="en-US" altLang="zh-TW" sz="2000" dirty="0" err="1" smtClean="0">
                <a:solidFill>
                  <a:srgbClr val="FF0000"/>
                </a:solidFill>
              </a:rPr>
              <a:t>Bahadur’s</a:t>
            </a:r>
            <a:r>
              <a:rPr lang="en-US" altLang="zh-TW" sz="2000" dirty="0" smtClean="0">
                <a:solidFill>
                  <a:srgbClr val="FF0000"/>
                </a:solidFill>
              </a:rPr>
              <a:t> visit to Britain and France</a:t>
            </a:r>
            <a:r>
              <a:rPr lang="en-US" altLang="zh-TW" sz="2000" dirty="0" smtClean="0"/>
              <a:t>		</a:t>
            </a:r>
          </a:p>
          <a:p>
            <a:pPr>
              <a:buNone/>
            </a:pPr>
            <a:r>
              <a:rPr lang="en-US" altLang="zh-TW" sz="2000" dirty="0" smtClean="0"/>
              <a:t>1856            	Jang becomes Maharaja of </a:t>
            </a:r>
            <a:r>
              <a:rPr lang="en-US" altLang="zh-TW" sz="2000" dirty="0" err="1" smtClean="0"/>
              <a:t>Kaski</a:t>
            </a:r>
            <a:r>
              <a:rPr lang="en-US" altLang="zh-TW" sz="2000" dirty="0" smtClean="0"/>
              <a:t> and </a:t>
            </a:r>
            <a:r>
              <a:rPr lang="en-US" altLang="zh-TW" sz="2000" dirty="0" err="1" smtClean="0"/>
              <a:t>Lamjung</a:t>
            </a:r>
            <a:r>
              <a:rPr lang="en-US" altLang="zh-TW" sz="2000" dirty="0" smtClean="0"/>
              <a:t>             </a:t>
            </a:r>
          </a:p>
          <a:p>
            <a:pPr>
              <a:buNone/>
            </a:pPr>
            <a:r>
              <a:rPr lang="en-US" altLang="zh-TW" sz="2000" dirty="0" smtClean="0"/>
              <a:t>1857-58		Nepal assist’s the British in suppression of the `Indian Mutiny’</a:t>
            </a:r>
          </a:p>
          <a:p>
            <a:pPr>
              <a:buNone/>
            </a:pPr>
            <a:r>
              <a:rPr lang="en-US" altLang="zh-TW" sz="2000" dirty="0" smtClean="0"/>
              <a:t>1877		Jang’s death</a:t>
            </a:r>
          </a:p>
          <a:p>
            <a:pPr>
              <a:buNone/>
            </a:pPr>
            <a:r>
              <a:rPr lang="en-US" altLang="zh-TW" sz="2000" dirty="0" smtClean="0"/>
              <a:t>1885		</a:t>
            </a:r>
            <a:r>
              <a:rPr lang="en-US" altLang="zh-TW" sz="2000" dirty="0" err="1" smtClean="0"/>
              <a:t>Shamsher</a:t>
            </a:r>
            <a:r>
              <a:rPr lang="en-US" altLang="zh-TW" sz="2000" dirty="0" smtClean="0"/>
              <a:t> </a:t>
            </a:r>
            <a:r>
              <a:rPr lang="en-US" altLang="zh-TW" sz="2000" dirty="0" err="1" smtClean="0"/>
              <a:t>Ranas</a:t>
            </a:r>
            <a:r>
              <a:rPr lang="en-US" altLang="zh-TW" sz="2000" dirty="0" smtClean="0"/>
              <a:t> seize power</a:t>
            </a:r>
          </a:p>
          <a:p>
            <a:pPr>
              <a:buNone/>
            </a:pPr>
            <a:r>
              <a:rPr lang="en-US" altLang="zh-TW" sz="2000" dirty="0" smtClean="0"/>
              <a:t>1951		</a:t>
            </a:r>
            <a:r>
              <a:rPr lang="en-US" altLang="zh-TW" sz="2000" dirty="0" err="1" smtClean="0"/>
              <a:t>Rana</a:t>
            </a:r>
            <a:r>
              <a:rPr lang="en-US" altLang="zh-TW" sz="2000" dirty="0" smtClean="0"/>
              <a:t> regime ended by alliance between King </a:t>
            </a:r>
            <a:r>
              <a:rPr lang="en-US" altLang="zh-TW" sz="2000" dirty="0" err="1" smtClean="0"/>
              <a:t>Tribhuvan</a:t>
            </a:r>
            <a:r>
              <a:rPr lang="en-US" altLang="zh-TW" sz="2000" dirty="0" smtClean="0"/>
              <a:t>, the 		Nepali Congress and India.</a:t>
            </a:r>
          </a:p>
          <a:p>
            <a:pPr>
              <a:buNone/>
            </a:pPr>
            <a:endParaRPr lang="zh-TW" altLang="zh-TW" sz="24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PERSPECTIVES ON THE 1850 VISIT</a:t>
            </a:r>
            <a:endParaRPr lang="zh-TW" altLang="en-US" dirty="0"/>
          </a:p>
        </p:txBody>
      </p:sp>
      <p:sp>
        <p:nvSpPr>
          <p:cNvPr id="3" name="內容版面配置區 2"/>
          <p:cNvSpPr>
            <a:spLocks noGrp="1"/>
          </p:cNvSpPr>
          <p:nvPr>
            <p:ph idx="1"/>
          </p:nvPr>
        </p:nvSpPr>
        <p:spPr/>
        <p:txBody>
          <a:bodyPr>
            <a:normAutofit fontScale="92500" lnSpcReduction="20000"/>
          </a:bodyPr>
          <a:lstStyle/>
          <a:p>
            <a:r>
              <a:rPr lang="en-US" altLang="zh-TW" dirty="0" smtClean="0"/>
              <a:t>The </a:t>
            </a:r>
            <a:r>
              <a:rPr lang="en-US" altLang="zh-TW" i="1" dirty="0" err="1" smtClean="0"/>
              <a:t>Belait-Yatra</a:t>
            </a:r>
            <a:r>
              <a:rPr lang="en-US" altLang="zh-TW" dirty="0" smtClean="0"/>
              <a:t> account, probably by a member of the Nepali party</a:t>
            </a:r>
          </a:p>
          <a:p>
            <a:r>
              <a:rPr lang="en-US" altLang="zh-TW" dirty="0" smtClean="0"/>
              <a:t>British accounts in newspapers and the memoirs of British officials, especially Cpt. </a:t>
            </a:r>
            <a:r>
              <a:rPr lang="en-US" altLang="zh-TW" dirty="0" err="1" smtClean="0"/>
              <a:t>Orfeur</a:t>
            </a:r>
            <a:r>
              <a:rPr lang="en-US" altLang="zh-TW" dirty="0" smtClean="0"/>
              <a:t> </a:t>
            </a:r>
            <a:r>
              <a:rPr lang="en-US" altLang="zh-TW" dirty="0" err="1" smtClean="0"/>
              <a:t>Cavenagh</a:t>
            </a:r>
            <a:r>
              <a:rPr lang="en-US" altLang="zh-TW" dirty="0" smtClean="0"/>
              <a:t>, the liaison officer attached to the mission.</a:t>
            </a:r>
          </a:p>
          <a:p>
            <a:r>
              <a:rPr lang="en-US" altLang="zh-TW" dirty="0" smtClean="0"/>
              <a:t>The </a:t>
            </a:r>
            <a:r>
              <a:rPr lang="en-US" altLang="zh-TW" i="1" dirty="0" smtClean="0"/>
              <a:t>New Monthly Magazine </a:t>
            </a:r>
            <a:r>
              <a:rPr lang="en-US" altLang="zh-TW" dirty="0" smtClean="0"/>
              <a:t>article by </a:t>
            </a:r>
            <a:r>
              <a:rPr lang="en-US" altLang="zh-TW" dirty="0" err="1" smtClean="0"/>
              <a:t>Moti</a:t>
            </a:r>
            <a:r>
              <a:rPr lang="en-US" altLang="zh-TW" dirty="0" smtClean="0"/>
              <a:t> </a:t>
            </a:r>
            <a:r>
              <a:rPr lang="en-US" altLang="zh-TW" dirty="0" err="1" smtClean="0"/>
              <a:t>Lal</a:t>
            </a:r>
            <a:r>
              <a:rPr lang="en-US" altLang="zh-TW" dirty="0" smtClean="0"/>
              <a:t> Singh, apparently by a Nepali recruited by the embassy in London with help from another member of the mission and from one or more British ghost-writers</a:t>
            </a:r>
            <a:endParaRPr lang="zh-TW"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533400" y="5715000"/>
            <a:ext cx="8229600" cy="1143000"/>
          </a:xfrm>
        </p:spPr>
        <p:txBody>
          <a:bodyPr>
            <a:normAutofit/>
          </a:bodyPr>
          <a:lstStyle/>
          <a:p>
            <a:r>
              <a:rPr lang="en-US" altLang="zh-TW" sz="2000" dirty="0" smtClean="0"/>
              <a:t>The  opening of the </a:t>
            </a:r>
            <a:r>
              <a:rPr lang="en-US" altLang="zh-TW" sz="2000" i="1" dirty="0" err="1" smtClean="0"/>
              <a:t>Belait-Yatra</a:t>
            </a:r>
            <a:r>
              <a:rPr lang="en-US" altLang="zh-TW" sz="2000" dirty="0" smtClean="0"/>
              <a:t> in </a:t>
            </a:r>
            <a:r>
              <a:rPr lang="en-US" altLang="zh-TW" sz="2000" dirty="0" err="1" smtClean="0"/>
              <a:t>Kamal</a:t>
            </a:r>
            <a:r>
              <a:rPr lang="en-US" altLang="zh-TW" sz="2000" dirty="0" smtClean="0"/>
              <a:t> Mani </a:t>
            </a:r>
            <a:r>
              <a:rPr lang="en-US" altLang="zh-TW" sz="2000" dirty="0" err="1" smtClean="0"/>
              <a:t>Dixit’s</a:t>
            </a:r>
            <a:r>
              <a:rPr lang="en-US" altLang="zh-TW" sz="2000" dirty="0" smtClean="0"/>
              <a:t> edition (Kathmandu, </a:t>
            </a:r>
            <a:r>
              <a:rPr lang="en-US" altLang="zh-TW" sz="2000" dirty="0" err="1" smtClean="0"/>
              <a:t>Sajha</a:t>
            </a:r>
            <a:r>
              <a:rPr lang="en-US" altLang="zh-TW" sz="2000" dirty="0" smtClean="0"/>
              <a:t> Press, 1957/8)</a:t>
            </a:r>
            <a:endParaRPr lang="zh-TW" altLang="en-US" sz="2000" dirty="0"/>
          </a:p>
        </p:txBody>
      </p:sp>
      <p:sp>
        <p:nvSpPr>
          <p:cNvPr id="5" name="內容版面配置區 4"/>
          <p:cNvSpPr>
            <a:spLocks noGrp="1"/>
          </p:cNvSpPr>
          <p:nvPr>
            <p:ph idx="1"/>
          </p:nvPr>
        </p:nvSpPr>
        <p:spPr>
          <a:xfrm>
            <a:off x="457200" y="1600201"/>
            <a:ext cx="8001000" cy="4191000"/>
          </a:xfrm>
        </p:spPr>
        <p:txBody>
          <a:bodyPr/>
          <a:lstStyle/>
          <a:p>
            <a:endParaRPr lang="zh-TW" altLang="en-US" dirty="0"/>
          </a:p>
        </p:txBody>
      </p:sp>
      <p:pic>
        <p:nvPicPr>
          <p:cNvPr id="1026" name="Picture 2"/>
          <p:cNvPicPr>
            <a:picLocks noChangeAspect="1" noChangeArrowheads="1"/>
          </p:cNvPicPr>
          <p:nvPr/>
        </p:nvPicPr>
        <p:blipFill>
          <a:blip r:embed="rId2" cstate="print"/>
          <a:srcRect/>
          <a:stretch>
            <a:fillRect/>
          </a:stretch>
        </p:blipFill>
        <p:spPr bwMode="auto">
          <a:xfrm>
            <a:off x="2173816" y="152400"/>
            <a:ext cx="4303184" cy="5791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2048</TotalTime>
  <Words>4150</Words>
  <Application>Microsoft Office PowerPoint</Application>
  <PresentationFormat>如螢幕大小 (4:3)</PresentationFormat>
  <Paragraphs>221</Paragraphs>
  <Slides>54</Slides>
  <Notes>1</Notes>
  <HiddenSlides>0</HiddenSlides>
  <MMClips>0</MMClips>
  <ScaleCrop>false</ScaleCrop>
  <HeadingPairs>
    <vt:vector size="4" baseType="variant">
      <vt:variant>
        <vt:lpstr>佈景主題</vt:lpstr>
      </vt:variant>
      <vt:variant>
        <vt:i4>1</vt:i4>
      </vt:variant>
      <vt:variant>
        <vt:lpstr>投影片標題</vt:lpstr>
      </vt:variant>
      <vt:variant>
        <vt:i4>54</vt:i4>
      </vt:variant>
    </vt:vector>
  </HeadingPairs>
  <TitlesOfParts>
    <vt:vector size="55" baseType="lpstr">
      <vt:lpstr>Office Theme</vt:lpstr>
      <vt:lpstr>ANTHROPOLOGY IN REVERSE: SOUTH ASIAN VISITORS IN 19th CENTURY LONDON John Whelpton                    Hong Kong Anthropological Society, 10/2/16</vt:lpstr>
      <vt:lpstr>HISTORY OR ANTHROPOLOGY?</vt:lpstr>
      <vt:lpstr>SOUTH ASIANS IN BRITAIN – THE START OF A LONG STORY</vt:lpstr>
      <vt:lpstr>FOUR IN FOCUS</vt:lpstr>
      <vt:lpstr>投影片 5</vt:lpstr>
      <vt:lpstr>Nepal and British possessions on the eve of the 1814-16 war</vt:lpstr>
      <vt:lpstr>NEPAL, BRITAIN AND THE RANA REGIME</vt:lpstr>
      <vt:lpstr>PERSPECTIVES ON THE 1850 VISIT</vt:lpstr>
      <vt:lpstr>The  opening of the Belait-Yatra in Kamal Mani Dixit’s edition (Kathmandu, Sajha Press, 1957/8)</vt:lpstr>
      <vt:lpstr>Masthead of the Illustrated London News, whose drawing of Jang Bahadur was widely copied in Britain and France</vt:lpstr>
      <vt:lpstr>Memoirs of the British liaison officer who accompanied the embassy.</vt:lpstr>
      <vt:lpstr>Letter in Jang’s own handwriting from London, instructing his brother how to deal with trouble-makers.</vt:lpstr>
      <vt:lpstr>Moti Lal Singh’s  July1850 New Monthly Magazine article, published in Nepali translation by Krishna Prasad Adhikari (2013)</vt:lpstr>
      <vt:lpstr>Bhimsen Thapa, mukhtiyar 1806-1837, and his nephew  (and Jang’s uncle) Mahbar Singh, prime minister 1843-1845 </vt:lpstr>
      <vt:lpstr>Jang’s Objectives</vt:lpstr>
      <vt:lpstr>Portrait of Jang painted in 1905 V.S. (1848/9) by Bhajuman, the court artist who later accompanied him to Europe. (Reproduced by courtesy of Majarajkumar Mussories Shumshere J.B. Rana) </vt:lpstr>
      <vt:lpstr>Portrait of Jang painted in London in 1850. Copies hang in both the South Asia Reading Room at the British Library and in the Keshar Mahal in Kathmandu</vt:lpstr>
      <vt:lpstr>Jang Bahadur, Dhir  Shamsher and Jagat Shamsher in London – unknown artist</vt:lpstr>
      <vt:lpstr>Lord John Russell (eighth from the left ) and Lord Palmerston (seated in front of the map) in the Coalition Cabinet of 1854 (painting by G. Gilbert, reproduced by  courtesy of the National Gallery)</vt:lpstr>
      <vt:lpstr>                                      A  Fair in the Thames Tunnel (1845)  http://russiadock.blogspot.hk/2015/09/marc-brunel-in-rotherhithe-construction.html  </vt:lpstr>
      <vt:lpstr>HMS Albion, the ship which Jang Bahadur inspected at Plymouth. It is shown here with damage to its masts inflicted by Russian artillery during the Crimean War. (Picure by Louis Le Breton, National Maritime Museum)</vt:lpstr>
      <vt:lpstr>    The `Indian Mutiny’ – Jang at Lucknow: `When he arrived with his Gurkhas, Jang Bahadur told Campbell `had he not visited England, he would now have been fighting against us instead of with us.’ (Diary of Sir Frederick Traills-Burroughs, quoted in Christopher Hibbert, The Great Mutiny-India 1857, Penguin Books, London, 1980, p. 428)   </vt:lpstr>
      <vt:lpstr>Running dog of British imperialism? (Extract from Karl Marx’s notes on the aftermath of the revolt, published in Marx Engels – The First War of Independence 1857-1859)</vt:lpstr>
      <vt:lpstr>South Asian solidarity?</vt:lpstr>
      <vt:lpstr>Reservations about the British</vt:lpstr>
      <vt:lpstr>A Muslim visitor’s criticisms of individuals in 1844.</vt:lpstr>
      <vt:lpstr>Turkish court official (presumably Lutfullah dispensed with the hat).</vt:lpstr>
      <vt:lpstr>An illusion sustained?</vt:lpstr>
      <vt:lpstr>Lutfullah’s general impressions</vt:lpstr>
      <vt:lpstr>Police patrol in the London slums c.1870 (by Gustave Doré) </vt:lpstr>
      <vt:lpstr>Interior of St. James’s Theatre in the 1830s (Painting by John Gregory Crace, Berger Collection)</vt:lpstr>
      <vt:lpstr>Parliamentary Supremacy</vt:lpstr>
      <vt:lpstr>The sovereign’s revenue</vt:lpstr>
      <vt:lpstr>TRADITIONAL HIERARCHY AS ENSHRINED IN THE 1854 LEGAL CODE (`MULUKI AIN’)</vt:lpstr>
      <vt:lpstr>Maintaining Caste at Sea</vt:lpstr>
      <vt:lpstr>…and on a rail journey</vt:lpstr>
      <vt:lpstr>Vauxhall Pleasure Gardens (Punch, July 1850)</vt:lpstr>
      <vt:lpstr>Jang with Laura Bell, as recently imagined by Hari Prasad Sharma</vt:lpstr>
      <vt:lpstr>The dancer Cerito, celebrated recipient of Jang’s generosity in Paris</vt:lpstr>
      <vt:lpstr>Lutfullah on the fair sex</vt:lpstr>
      <vt:lpstr>Dilip Hiro on his experience coming to Britain in the 1950s: </vt:lpstr>
      <vt:lpstr>A dispassionate analysis of 20th century dance halls</vt:lpstr>
      <vt:lpstr>Lutfullah on gender relations</vt:lpstr>
      <vt:lpstr>The Muslim impact on the Indian view of sex</vt:lpstr>
      <vt:lpstr>Gender relations: the range within Nepal</vt:lpstr>
      <vt:lpstr>COMPETING VALUE SYSTEMS</vt:lpstr>
      <vt:lpstr>投影片 47</vt:lpstr>
      <vt:lpstr>St. Paul’s Cathedral in the mid-19th century</vt:lpstr>
      <vt:lpstr>London crossing sweeper (Illustrated London News, 14 June 1848)</vt:lpstr>
      <vt:lpstr>Moti Lal – or his editor – analyses the French…</vt:lpstr>
      <vt:lpstr>`The vats that hold the porter are of such enormous dimensions that a thousand persons might swim in one with ease, and men are drowned in them daily by scores. This is thought nothing of here, except by these accidents the porter is said to be improved in flavor.’  (Moti Lal’s description of Barclay &amp; Perkins’ brewery</vt:lpstr>
      <vt:lpstr>Did Moti Lal go home?</vt:lpstr>
      <vt:lpstr>PERSPECTIVES ON MOTI LAL</vt:lpstr>
      <vt:lpstr>Jang Bahadur in Europe is available from the publisher, Mandala Book Point and details of the contents are on the author’s web site (linguae.weebly.com). </vt:lpstr>
    </vt:vector>
  </TitlesOfParts>
  <Company>SmartDrop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tutor</dc:creator>
  <cp:lastModifiedBy>Owner</cp:lastModifiedBy>
  <cp:revision>193</cp:revision>
  <dcterms:created xsi:type="dcterms:W3CDTF">2016-03-01T04:12:55Z</dcterms:created>
  <dcterms:modified xsi:type="dcterms:W3CDTF">2017-02-10T15:49:32Z</dcterms:modified>
</cp:coreProperties>
</file>