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6" r:id="rId3"/>
    <p:sldId id="274" r:id="rId4"/>
    <p:sldId id="267" r:id="rId5"/>
    <p:sldId id="263" r:id="rId6"/>
    <p:sldId id="268" r:id="rId7"/>
    <p:sldId id="269" r:id="rId8"/>
    <p:sldId id="270" r:id="rId9"/>
    <p:sldId id="271" r:id="rId10"/>
    <p:sldId id="272" r:id="rId11"/>
    <p:sldId id="280" r:id="rId12"/>
    <p:sldId id="279" r:id="rId13"/>
    <p:sldId id="278" r:id="rId14"/>
    <p:sldId id="277" r:id="rId15"/>
    <p:sldId id="276" r:id="rId16"/>
    <p:sldId id="275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8" r:id="rId25"/>
    <p:sldId id="299" r:id="rId26"/>
    <p:sldId id="297" r:id="rId27"/>
    <p:sldId id="289" r:id="rId28"/>
    <p:sldId id="291" r:id="rId29"/>
    <p:sldId id="296" r:id="rId30"/>
    <p:sldId id="292" r:id="rId31"/>
    <p:sldId id="293" r:id="rId32"/>
    <p:sldId id="300" r:id="rId33"/>
    <p:sldId id="301" r:id="rId34"/>
    <p:sldId id="294" r:id="rId35"/>
    <p:sldId id="295" r:id="rId36"/>
    <p:sldId id="302" r:id="rId37"/>
    <p:sldId id="303" r:id="rId38"/>
    <p:sldId id="304" r:id="rId39"/>
    <p:sldId id="305" r:id="rId40"/>
    <p:sldId id="307" r:id="rId41"/>
    <p:sldId id="308" r:id="rId42"/>
    <p:sldId id="309" r:id="rId43"/>
    <p:sldId id="31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66" autoAdjust="0"/>
  </p:normalViewPr>
  <p:slideViewPr>
    <p:cSldViewPr>
      <p:cViewPr>
        <p:scale>
          <a:sx n="100" d="100"/>
          <a:sy n="100" d="100"/>
        </p:scale>
        <p:origin x="-29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7DFD-A110-4AF6-8DF6-AB8DCB1A88B9}" type="datetimeFigureOut">
              <a:rPr lang="zh-TW" altLang="en-US" smtClean="0"/>
              <a:pPr/>
              <a:t>2021/1/24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DCBD4-BC4D-463F-BA6F-F1DF1520E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14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15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17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18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19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20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21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22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DCBD4-BC4D-463F-BA6F-F1DF1520EA83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10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11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12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A9EC0-416C-41DA-8B86-E005ECCB6391}" type="slidenum">
              <a:rPr lang="en-US" altLang="zh-TW" smtClean="0">
                <a:ea typeface="新細明體" charset="-120"/>
              </a:rPr>
              <a:pPr/>
              <a:t>13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341C4-9947-404B-BFB6-1854A58E228F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B0C80-837A-421B-BFEE-17752EAC3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GREEK SUBJUNCTIVE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el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ύῃ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ς 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ύῃ</a:t>
            </a:r>
            <a:endParaRPr lang="cpg-Grek-GR" altLang="zh-TW" b="1" dirty="0" smtClean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ωμεν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ητε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ωσι(ν)</a:t>
            </a:r>
          </a:p>
          <a:p>
            <a:pPr algn="l" eaLnBrk="1" hangingPunct="1"/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medio</a:t>
            </a:r>
            <a:r>
              <a:rPr lang="en-US" altLang="zh-TW" dirty="0" smtClean="0">
                <a:solidFill>
                  <a:srgbClr val="FF0000"/>
                </a:solidFill>
              </a:rPr>
              <a:t>-passive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el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ωμαι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medio</a:t>
            </a:r>
            <a:r>
              <a:rPr lang="en-US" altLang="zh-TW" dirty="0" smtClean="0">
                <a:solidFill>
                  <a:srgbClr val="FF0000"/>
                </a:solidFill>
              </a:rPr>
              <a:t>-passive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el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ωμαι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ῃ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medio</a:t>
            </a:r>
            <a:r>
              <a:rPr lang="en-US" altLang="zh-TW" dirty="0" smtClean="0">
                <a:solidFill>
                  <a:srgbClr val="FF0000"/>
                </a:solidFill>
              </a:rPr>
              <a:t>-passive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el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ωμαι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ῃ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ηται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medio</a:t>
            </a:r>
            <a:r>
              <a:rPr lang="en-US" altLang="zh-TW" dirty="0" smtClean="0">
                <a:solidFill>
                  <a:srgbClr val="FF0000"/>
                </a:solidFill>
              </a:rPr>
              <a:t>-passive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el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ωμαι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ῃ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ηται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ώμεθα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medio</a:t>
            </a:r>
            <a:r>
              <a:rPr lang="en-US" altLang="zh-TW" dirty="0" smtClean="0">
                <a:solidFill>
                  <a:srgbClr val="FF0000"/>
                </a:solidFill>
              </a:rPr>
              <a:t>-passive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el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ωμαι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ῃ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ηται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ώμεθα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ησθε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medio</a:t>
            </a:r>
            <a:r>
              <a:rPr lang="en-US" altLang="zh-TW" dirty="0" smtClean="0">
                <a:solidFill>
                  <a:srgbClr val="FF0000"/>
                </a:solidFill>
              </a:rPr>
              <a:t>-passive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ωμαι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ύῃ</a:t>
            </a:r>
            <a:endParaRPr lang="cpg-Grek-GR" altLang="zh-TW" b="1" dirty="0" smtClean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ηται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ώμεθα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ησθε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ωνται</a:t>
            </a:r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zh-TW" dirty="0" smtClean="0">
                <a:solidFill>
                  <a:srgbClr val="FF0000"/>
                </a:solidFill>
              </a:rPr>
              <a:t>Aorist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θῶ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zh-TW" dirty="0" smtClean="0">
                <a:solidFill>
                  <a:srgbClr val="FF0000"/>
                </a:solidFill>
              </a:rPr>
              <a:t>Aorist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θῶ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θῇς </a:t>
            </a:r>
          </a:p>
          <a:p>
            <a:pPr algn="l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zh-TW" dirty="0" smtClean="0">
                <a:solidFill>
                  <a:srgbClr val="FF0000"/>
                </a:solidFill>
              </a:rPr>
              <a:t>Aorist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θῶ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θῇς </a:t>
            </a:r>
          </a:p>
          <a:p>
            <a:pPr algn="l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θῇ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640762" cy="1143000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FF0000"/>
                </a:solidFill>
              </a:rPr>
              <a:t>OVERVIEW – THE FOUR MOODS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Greek possesses both 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subjunctive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and </a:t>
            </a:r>
            <a:r>
              <a:rPr lang="en-US" altLang="zh-TW" sz="2400" dirty="0" err="1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optative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moods,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alternative sets of verb forms found commonly in the present and aorist tenses, sometimes in the future (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optative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only) and rarely in the perfect.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aorist does not take the augment,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subjunctive and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optative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seem originally to have been employed to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emphasise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something happening in someone’s mind (a wish, thought etc.) rather than in reality but this meaning is not obvious in all of their uses</a:t>
            </a: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functions they perform compare roughly to those carried out in Latin by the subjunctive alone, with the Greek</a:t>
            </a: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subjunctive  a little less remote in sense than the </a:t>
            </a:r>
            <a:r>
              <a:rPr lang="en-GB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optative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ordinary verb forms you have been learning so far are known as the 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indicative mood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and the forms for ordering someone to do something (e.g. </a:t>
            </a:r>
            <a:r>
              <a:rPr lang="cpg-Grek-GR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χαῖρε</a:t>
            </a:r>
            <a:r>
              <a:rPr lang="en-US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</a:t>
            </a:r>
            <a:r>
              <a:rPr lang="cpg-Grek-GR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χαίρετε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 make up the 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imperative mood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zh-TW" dirty="0" smtClean="0">
                <a:solidFill>
                  <a:srgbClr val="FF0000"/>
                </a:solidFill>
              </a:rPr>
              <a:t>Aorist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θῶ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θῇς </a:t>
            </a:r>
          </a:p>
          <a:p>
            <a:pPr algn="l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θῇ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θῶμεν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zh-TW" dirty="0" smtClean="0">
                <a:solidFill>
                  <a:srgbClr val="FF0000"/>
                </a:solidFill>
              </a:rPr>
              <a:t>Aorist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θῶ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θῇς </a:t>
            </a:r>
          </a:p>
          <a:p>
            <a:pPr algn="l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θῇ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θῶμεν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θῆτε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zh-TW" dirty="0" smtClean="0">
                <a:solidFill>
                  <a:srgbClr val="FF0000"/>
                </a:solidFill>
              </a:rPr>
              <a:t>Aorist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passive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θῶ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θῇς </a:t>
            </a:r>
          </a:p>
          <a:p>
            <a:pPr algn="l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θῇ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θῶμεν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υ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θῆτε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θῶσι(ν)</a:t>
            </a:r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 smtClean="0"/>
              <a:t>IN INDEPENDENT CLAUSES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2400" dirty="0" smtClean="0"/>
              <a:t>(</a:t>
            </a:r>
            <a:r>
              <a:rPr lang="en-GB" altLang="zh-TW" sz="2400" dirty="0" smtClean="0"/>
              <a:t>EXHORTATIONS in 1</a:t>
            </a:r>
            <a:r>
              <a:rPr lang="en-GB" altLang="zh-TW" sz="2400" baseline="30000" dirty="0" smtClean="0"/>
              <a:t>st</a:t>
            </a:r>
            <a:r>
              <a:rPr lang="en-GB" altLang="zh-TW" sz="2400" dirty="0" smtClean="0"/>
              <a:t>. person</a:t>
            </a:r>
            <a:r>
              <a:rPr lang="en-US" altLang="zh-TW" sz="2400" dirty="0" smtClean="0"/>
              <a:t>, DELIBERATIVE QUESTIONS, PROHIBITIONS  (with </a:t>
            </a:r>
            <a:r>
              <a:rPr lang="cpg-Grek-GR" altLang="zh-TW" sz="2400" dirty="0" smtClean="0">
                <a:solidFill>
                  <a:srgbClr val="FF0000"/>
                </a:solidFill>
              </a:rPr>
              <a:t>μή</a:t>
            </a:r>
            <a:r>
              <a:rPr lang="en-US" altLang="zh-TW" sz="2400" dirty="0" smtClean="0"/>
              <a:t>  plus aorist) )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zh-TW" sz="900" b="1" i="1" dirty="0" smtClean="0"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endParaRPr lang="en-US" altLang="zh-TW" sz="900" b="1" i="1" dirty="0" smtClean="0"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τὸν Φίλιππον 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ζητῶμεν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</a:t>
            </a:r>
            <a:r>
              <a:rPr lang="en-GB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Let’s look for Philip</a:t>
            </a:r>
            <a:r>
              <a:rPr lang="en-US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!</a:t>
            </a:r>
          </a:p>
          <a:p>
            <a:pPr>
              <a:lnSpc>
                <a:spcPct val="80000"/>
              </a:lnSpc>
            </a:pPr>
            <a:endParaRPr lang="en-US" altLang="zh-TW" sz="2000" b="1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ἐν τῇ πόλει 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μένωμεν	              </a:t>
            </a:r>
            <a:r>
              <a:rPr lang="en-US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Let’s stay in the city!</a:t>
            </a: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endParaRPr lang="en-US" altLang="zh-TW" sz="2000" b="1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τί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ἀείδωμεν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;                            </a:t>
            </a:r>
            <a:r>
              <a:rPr lang="en-GB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What are we to sing?</a:t>
            </a: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endParaRPr lang="en-US" altLang="zh-TW" sz="2000" b="1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ἆρα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φύγωμεν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;		 </a:t>
            </a:r>
            <a:r>
              <a:rPr lang="en-US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Should we flee?</a:t>
            </a:r>
          </a:p>
          <a:p>
            <a:pPr>
              <a:lnSpc>
                <a:spcPct val="80000"/>
              </a:lnSpc>
            </a:pPr>
            <a:endParaRPr lang="en-US" altLang="zh-TW" sz="2000" b="1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μὴ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ἀναγνῷς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τοῦτο τὸ βιβλίον  </a:t>
            </a:r>
            <a:r>
              <a:rPr lang="en-US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Don’t read that book</a:t>
            </a:r>
            <a:r>
              <a:rPr lang="cpg-Grek-GR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!</a:t>
            </a:r>
            <a:endParaRPr lang="en-US" altLang="zh-TW" sz="20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endParaRPr lang="en-US" altLang="zh-TW" sz="20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μὴ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σκοπήσῃς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τὴν κὸρην</a:t>
            </a:r>
            <a:r>
              <a:rPr lang="en-US" altLang="zh-TW" sz="2000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</a:t>
            </a:r>
            <a:r>
              <a:rPr lang="en-US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Don’t  look at the girl!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TW" sz="20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TW" sz="1600" b="1" i="1" dirty="0" smtClean="0"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z="9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endParaRPr lang="en-US" altLang="zh-TW" sz="9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TW" sz="900" b="1" i="1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rmAutofit/>
          </a:bodyPr>
          <a:lstStyle/>
          <a:p>
            <a:r>
              <a:rPr lang="cpg-Grek-GR" altLang="zh-TW" sz="4000" dirty="0" smtClean="0"/>
              <a:t>πάντες πίνωμεν</a:t>
            </a:r>
            <a:endParaRPr lang="en-US" altLang="zh-TW" sz="32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4100" name="Picture 5" descr="Cheers-how-i-met-your-mother-892629_1000_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3025"/>
            <a:ext cx="80772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/>
          </a:bodyPr>
          <a:lstStyle/>
          <a:p>
            <a:r>
              <a:rPr lang="cpg-Grek-GR" altLang="zh-TW" sz="3600" dirty="0" smtClean="0"/>
              <a:t>οἱ πολέμιοι ἐπιχειροῦσι. σπονδάς  αἰτῶμεν;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93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/>
          <a:lstStyle/>
          <a:p>
            <a:r>
              <a:rPr lang="cpg-Grek-GR" altLang="zh-TW" dirty="0" smtClean="0"/>
              <a:t>μὴ προσχωρήσῃς τοῖς ζώοισι.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A group of boars out for a stroll in Hong Kong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34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PURPOSE CLAUSES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534400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cpg-Grek-GR" altLang="zh-TW" sz="24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ἵνα, ὅπως </a:t>
            </a:r>
            <a:r>
              <a:rPr lang="cpg-Grek-GR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or </a:t>
            </a:r>
            <a:r>
              <a:rPr lang="cpg-Grek-GR" altLang="zh-TW" sz="24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ὡς </a:t>
            </a:r>
            <a:r>
              <a:rPr lang="en-US" altLang="zh-TW" sz="24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plus present or aorist subjunctive  after a main verb in a present or future tense  and EITHER </a:t>
            </a:r>
            <a:r>
              <a:rPr lang="en-US" altLang="zh-TW" sz="2400" b="1" i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optative</a:t>
            </a:r>
            <a:r>
              <a:rPr lang="en-US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OR subjunctive  with a past tense ; </a:t>
            </a:r>
            <a:r>
              <a:rPr lang="cpg-Grek-GR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cpg-Grek-GR" altLang="zh-TW" sz="24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μή </a:t>
            </a:r>
            <a:r>
              <a:rPr lang="en-US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is added or used  on its own for the negative.</a:t>
            </a:r>
            <a:r>
              <a:rPr lang="cpg-Grek-GR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The examples below show </a:t>
            </a:r>
            <a:r>
              <a:rPr lang="en-GB" altLang="zh-TW" sz="2400" b="1" i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optative</a:t>
            </a:r>
            <a:r>
              <a:rPr lang="en-GB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alternatives in blue. As with imperatives and  infinitives, the aorist subjunctive or </a:t>
            </a:r>
            <a:r>
              <a:rPr lang="en-GB" altLang="zh-TW" sz="2400" b="1" i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optative</a:t>
            </a:r>
            <a:r>
              <a:rPr lang="en-GB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normally refer to action at a single point in time, the present to something  continuing or general.</a:t>
            </a:r>
            <a:endParaRPr lang="en-US" altLang="zh-TW" sz="2400" b="1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buNone/>
            </a:pPr>
            <a:endParaRPr lang="en-US" altLang="zh-TW" sz="2400" b="1" i="1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σπεύδουσιν 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ἴνα 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τὸ δρᾶμα 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θεωρῶσι.</a:t>
            </a:r>
            <a:endParaRPr lang="en-US" altLang="zh-TW" sz="2000" b="1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r>
              <a:rPr lang="en-US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They hurry so that they can see the play </a:t>
            </a:r>
          </a:p>
          <a:p>
            <a:pPr lvl="1" eaLnBrk="1" hangingPunct="1">
              <a:buFont typeface="Arial" charset="0"/>
              <a:buNone/>
            </a:pPr>
            <a:endParaRPr lang="en-US" altLang="zh-TW" sz="20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buNone/>
            </a:pPr>
            <a:r>
              <a:rPr lang="en-US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σπεύδουσιν  [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ὅπως ] μὴ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ὑπὸ τῶν πολεμίων λαμβάνωνται.</a:t>
            </a:r>
            <a:r>
              <a:rPr lang="en-US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r>
              <a:rPr lang="en-US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They hurry so they will not be captured by the enemy.</a:t>
            </a:r>
          </a:p>
          <a:p>
            <a:pPr lvl="1" eaLnBrk="1" hangingPunct="1">
              <a:buFont typeface="Arial" charset="0"/>
              <a:buNone/>
            </a:pPr>
            <a:endParaRPr lang="en-US" altLang="zh-TW" sz="20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ἔπεμψα στρατιώτας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ὡς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τῇ πόλει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ἀμύνωσι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/</a:t>
            </a:r>
            <a:r>
              <a:rPr lang="cpg-Grek-GR" altLang="zh-TW" sz="2000" b="1" i="1" dirty="0" smtClean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ἀμύνοιεν.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r>
              <a:rPr lang="en-US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 </a:t>
            </a:r>
            <a:r>
              <a:rPr lang="en-US" altLang="zh-TW" sz="2000" i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sen</a:t>
            </a:r>
            <a:r>
              <a:rPr lang="en-GB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 </a:t>
            </a:r>
            <a:r>
              <a:rPr lang="en-US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soldiers to defend the city </a:t>
            </a:r>
          </a:p>
          <a:p>
            <a:pPr lvl="1" eaLnBrk="1" hangingPunct="1">
              <a:buFont typeface="Arial" charset="0"/>
              <a:buNone/>
            </a:pPr>
            <a:endParaRPr lang="en-US" altLang="zh-TW" sz="20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buNone/>
            </a:pPr>
            <a:r>
              <a:rPr lang="en-US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en-US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ἀνδρείως ἐμαχόμεθα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ἵνα </a:t>
            </a:r>
            <a:r>
              <a:rPr lang="cpg-Grek-GR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τὴν πατρίδα </a:t>
            </a:r>
            <a:r>
              <a:rPr lang="cpg-Grek-GR" altLang="zh-TW" sz="20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σώσωμεν / </a:t>
            </a:r>
            <a:r>
              <a:rPr lang="cpg-Grek-GR" altLang="zh-TW" sz="2000" b="1" i="1" dirty="0" smtClean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σώσαιμεν</a:t>
            </a:r>
            <a:endParaRPr lang="en-US" altLang="zh-TW" sz="2000" b="1" i="1" dirty="0" smtClean="0">
              <a:solidFill>
                <a:srgbClr val="0070C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zh-TW" sz="20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r>
              <a:rPr lang="en-US" altLang="zh-TW" sz="20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We were fighting bravely to defend the fatherland.</a:t>
            </a:r>
          </a:p>
          <a:p>
            <a:pPr eaLnBrk="1" hangingPunct="1"/>
            <a:endParaRPr lang="en-US" altLang="zh-TW" sz="2000" b="1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23850" y="5516563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ἐρώτησις· διὰ τί ὁ ὄρνις τὴν ὁδόν ὑπερβαίνει;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b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ἀπόκρισις· ἵνα εἰς τὸ ἕτερο χεῖλος ἀφίκηται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611188" y="836613"/>
            <a:ext cx="8229600" cy="45259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23850" y="55165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ἐρώτησις· διὰ τί ὁ ὄρνις τὴν ὁδόν ὑπερέβη;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b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ἀπόκρισις· ἵνα εἰς τὸ ἕτερο χεῖλος ἀφίκηται (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OPT: </a:t>
            </a: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αφίκοιτο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611188" y="836613"/>
            <a:ext cx="8229600" cy="45259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640762" cy="1143000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FF0000"/>
                </a:solidFill>
              </a:rPr>
              <a:t>TENSES OF THE SUBJUNCTIVE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present subjunctive is formed by lengthening the vowel in the ordinary present tense if short and changing </a:t>
            </a:r>
            <a:r>
              <a:rPr lang="cpg-Grek-GR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–</a:t>
            </a:r>
            <a:r>
              <a:rPr lang="cpg-Grek-GR" altLang="zh-TW" sz="2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ου</a:t>
            </a:r>
            <a:r>
              <a:rPr lang="cpg-Grek-GR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 -</a:t>
            </a:r>
            <a:r>
              <a:rPr lang="cpg-Grek-GR" altLang="zh-TW" sz="2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ω</a:t>
            </a:r>
            <a:r>
              <a:rPr lang="en-GB" altLang="zh-TW" sz="2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Subjunctives are thus easily recognisable except in the 1</a:t>
            </a:r>
            <a:r>
              <a:rPr lang="en-GB" altLang="zh-TW" sz="2400" baseline="30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p.s.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of all verbs in </a:t>
            </a:r>
            <a:r>
              <a:rPr lang="en-GB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–</a:t>
            </a:r>
            <a:r>
              <a:rPr lang="cpg-Grek-GR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ω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and in the 1</a:t>
            </a:r>
            <a:r>
              <a:rPr lang="en-GB" altLang="zh-TW" sz="2400" baseline="30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.p.pl. and 3</a:t>
            </a:r>
            <a:r>
              <a:rPr lang="en-GB" altLang="zh-TW" sz="2400" baseline="30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rd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.p.pl. of verbs in –</a:t>
            </a:r>
            <a:r>
              <a:rPr lang="cpg-Grek-GR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α</a:t>
            </a: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where contraction produces </a:t>
            </a:r>
            <a:r>
              <a:rPr lang="cpg-Grek-GR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ω</a:t>
            </a: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 the indicative also:</a:t>
            </a:r>
            <a:endParaRPr lang="en-GB" altLang="zh-TW" sz="2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Active: </a:t>
            </a:r>
            <a:r>
              <a:rPr lang="en-GB" altLang="zh-TW" sz="20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cpg-Grek-GR" altLang="zh-TW" sz="20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ω, -ῃς, -ῃ, -ωμεν, -ητε, -ωσι(ν)</a:t>
            </a:r>
          </a:p>
          <a:p>
            <a:pPr lvl="1">
              <a:lnSpc>
                <a:spcPct val="90000"/>
              </a:lnSpc>
            </a:pPr>
            <a:r>
              <a:rPr lang="en-GB" altLang="zh-TW" sz="2000" b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Medio</a:t>
            </a:r>
            <a:r>
              <a:rPr lang="en-GB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-passive: -</a:t>
            </a:r>
            <a:r>
              <a:rPr lang="cpg-Grek-GR" altLang="zh-TW" sz="20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ωμαι, -ῃ, -ηται, -ωμεθα, -ησθε, -ωνται</a:t>
            </a:r>
            <a:endParaRPr lang="en-US" altLang="zh-TW" sz="20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aorist active, the (rare) perfect</a:t>
            </a: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active and the aorist passive use the present active subjunctive endings after their normal stems:</a:t>
            </a:r>
          </a:p>
          <a:p>
            <a:pPr lvl="1">
              <a:lnSpc>
                <a:spcPct val="90000"/>
              </a:lnSpc>
            </a:pPr>
            <a:r>
              <a:rPr lang="en-GB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Aorist active</a:t>
            </a:r>
            <a:r>
              <a:rPr lang="en-GB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 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σω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σῃς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σῃ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σωμεν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σητε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σωσι(ν)</a:t>
            </a:r>
          </a:p>
          <a:p>
            <a:pPr lvl="1">
              <a:lnSpc>
                <a:spcPct val="90000"/>
              </a:lnSpc>
            </a:pPr>
            <a:r>
              <a:rPr lang="en-GB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Perfect active</a:t>
            </a:r>
            <a:r>
              <a:rPr lang="en-GB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  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λελύ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κω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λελύ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κῃς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λελύ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κῃ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en-GB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etc.</a:t>
            </a:r>
          </a:p>
          <a:p>
            <a:pPr lvl="1">
              <a:lnSpc>
                <a:spcPct val="90000"/>
              </a:lnSpc>
            </a:pPr>
            <a:r>
              <a:rPr lang="en-GB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Aorist passive:</a:t>
            </a:r>
            <a:r>
              <a:rPr lang="cpg-Grek-GR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en-GB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contraction of 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θε-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with ending): 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λυ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θῶ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λυ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θῇς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etc,</a:t>
            </a: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aorist </a:t>
            </a:r>
            <a:r>
              <a:rPr lang="en-GB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medio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-passive use the present </a:t>
            </a:r>
            <a:r>
              <a:rPr lang="en-GB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medio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-passive endings: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lnSpc>
                <a:spcPct val="90000"/>
              </a:lnSpc>
            </a:pP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σωμαι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σῃ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σηται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λυ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σώμεθα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σησθε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λύ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σωνται</a:t>
            </a:r>
            <a:endParaRPr lang="en-US" altLang="zh-TW" sz="20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(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very</a:t>
            </a: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rare)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perfect </a:t>
            </a:r>
            <a:r>
              <a:rPr lang="en-GB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medio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-passive uses the perfect participle with the present subjunctive of </a:t>
            </a:r>
            <a:r>
              <a:rPr lang="cpg-Grek-GR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εἰμί</a:t>
            </a: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(identical to the present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active </a:t>
            </a:r>
            <a:r>
              <a:rPr lang="en-GB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endings with circumflex and smooth breathing on the first syllable) as auxiliary:</a:t>
            </a:r>
          </a:p>
          <a:p>
            <a:pPr lvl="1">
              <a:lnSpc>
                <a:spcPct val="90000"/>
              </a:lnSpc>
            </a:pP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λελυμένος 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ὦ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/ 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ᾖς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/ 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ᾖ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λελυμένοι 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ὦμεν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/ 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ἦτε</a:t>
            </a:r>
            <a:r>
              <a:rPr lang="cpg-Grek-GR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/  </a:t>
            </a:r>
            <a:r>
              <a:rPr lang="cpg-Grek-GR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ὦσι(ν)</a:t>
            </a:r>
            <a:endParaRPr lang="en-GB" altLang="zh-TW" sz="20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lnSpc>
                <a:spcPct val="90000"/>
              </a:lnSpc>
            </a:pP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395288" y="5715000"/>
            <a:ext cx="83534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`</a:t>
            </a:r>
            <a:r>
              <a:rPr lang="cpg-Grek-GR" altLang="zh-TW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ὀδόντας μεγάλους ἔχω ὅπως σε ἐσθίω</a:t>
            </a:r>
            <a:r>
              <a:rPr lang="en-US" altLang="zh-TW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!’</a:t>
            </a:r>
            <a:endParaRPr lang="en-US" altLang="zh-TW" sz="4000" dirty="0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76200"/>
            <a:ext cx="6480175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539750" y="5516563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pg-Grek-GR" altLang="zh-TW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δεῖ τὸν ναυτῆν τὸ ἱστὸν ὑπερβαίνειν ἵνα τὴν γῆν κατασκοπῇ </a:t>
            </a:r>
            <a:endParaRPr lang="en-US" altLang="zh-TW" sz="4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539750" y="836613"/>
            <a:ext cx="8229600" cy="45259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0"/>
            <a:ext cx="45799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zh-TW" dirty="0" smtClean="0"/>
              <a:t>INDEFINITE</a:t>
            </a:r>
            <a:r>
              <a:rPr lang="en-US" altLang="zh-TW" dirty="0" smtClean="0"/>
              <a:t> CLAUSES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534400" cy="5791200"/>
          </a:xfrm>
        </p:spPr>
        <p:txBody>
          <a:bodyPr>
            <a:normAutofit/>
          </a:bodyPr>
          <a:lstStyle/>
          <a:p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subjunctive , </a:t>
            </a:r>
            <a:r>
              <a:rPr lang="en-GB" altLang="zh-TW" sz="16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accompanied by the particle </a:t>
            </a:r>
            <a:r>
              <a:rPr lang="cpg-Grek-GR" altLang="zh-TW" sz="1600" b="1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ἄν</a:t>
            </a:r>
            <a:r>
              <a:rPr lang="en-GB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is used in subordinate clauses referring to something that may happen at an unspecified time and/or involve an unspecified time or person. 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aorist subjunctive is used for events viewed as simple events, the present for continuing action,</a:t>
            </a:r>
          </a:p>
          <a:p>
            <a:endParaRPr lang="en-GB" altLang="zh-TW" sz="18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Indefinite temporal clauses are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introduced by conjunctions  meaning `whenever’ (</a:t>
            </a:r>
            <a:r>
              <a:rPr lang="cpg-Grek-GR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ἐπειδάν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(ἐπειδή + ἄν),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cpg-Grek-GR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ὅτα</a:t>
            </a:r>
            <a:r>
              <a:rPr lang="en-GB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(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ὅτι + ἄν), </a:t>
            </a:r>
            <a:r>
              <a:rPr lang="cpg-Grek-GR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ὁπόταν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(ὁποτε + ἄν) 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ο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`until’ (</a:t>
            </a:r>
            <a:r>
              <a:rPr lang="cpg-Grek-GR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ἕως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ο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 (with a negative main clause) </a:t>
            </a:r>
            <a:r>
              <a:rPr lang="cpg-Grek-GR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πρίν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  <a:endParaRPr lang="en-GB" altLang="zh-TW" sz="16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/>
            <a:r>
              <a:rPr lang="cpg-Grek-GR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ἐπειδάν</a:t>
            </a:r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ὁ βασιλεὺς </a:t>
            </a:r>
            <a:r>
              <a:rPr lang="cpg-Grek-GR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λέγῃ</a:t>
            </a:r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οἱ πολῖται ἄκουσι.    </a:t>
            </a:r>
            <a:r>
              <a:rPr lang="en-GB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  </a:t>
            </a:r>
            <a:endParaRPr lang="cpg-Grek-GR" altLang="zh-TW" sz="1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buNone/>
            </a:pPr>
            <a:r>
              <a:rPr lang="cpg-Grek-GR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Whenever </a:t>
            </a:r>
            <a:r>
              <a:rPr lang="cpg-Grek-GR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king  is speaking the citizens listen</a:t>
            </a:r>
            <a:r>
              <a:rPr lang="cpg-Grek-GR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endParaRPr lang="en-GB" altLang="zh-TW" sz="14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/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οἱ παῖδες οὐ σιγῶσι </a:t>
            </a:r>
            <a:r>
              <a:rPr lang="cpg-Grek-GR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πρὶν ἂν </a:t>
            </a:r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ὁ διδάσκαλος </a:t>
            </a:r>
            <a:r>
              <a:rPr lang="cpg-Grek-GR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αφίκηται</a:t>
            </a:r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endParaRPr lang="en-GB" altLang="zh-TW" sz="1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buNone/>
            </a:pPr>
            <a:r>
              <a:rPr lang="en-GB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children are not quiet until the teacher arrives</a:t>
            </a:r>
            <a:endParaRPr lang="cpg-Grek-GR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/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δεῖ ἡμᾶς μένειν </a:t>
            </a:r>
            <a:r>
              <a:rPr lang="cpg-Grek-GR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ἔως ἂν ἐπανέλθῃ</a:t>
            </a:r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ὁ στρατηγός   </a:t>
            </a:r>
            <a:endParaRPr lang="en-GB" altLang="zh-TW" sz="1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buNone/>
            </a:pP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We must wait till the general returns</a:t>
            </a:r>
            <a:r>
              <a:rPr lang="cpg-Grek-GR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     </a:t>
            </a:r>
          </a:p>
          <a:p>
            <a:pPr>
              <a:buNone/>
            </a:pPr>
            <a:endParaRPr lang="en-GB" altLang="zh-TW" sz="18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Ι</a:t>
            </a:r>
            <a:r>
              <a:rPr lang="en-GB" altLang="zh-TW" sz="1600" b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ndefinite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relative clauses  may contain the pronoun </a:t>
            </a:r>
            <a:r>
              <a:rPr lang="cpg-Grek-GR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ὅστις, ἥτις, ὅ τι 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whoever, whatever etc.) or, with or without the addition of </a:t>
            </a:r>
            <a:r>
              <a:rPr lang="cpg-Grek-GR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πάντες, πᾶσαι, πάντα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the word </a:t>
            </a:r>
            <a:r>
              <a:rPr lang="cpg-Grek-GR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ὅσοι, ὅσαι, ὅσα </a:t>
            </a: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(literally `as many as’)</a:t>
            </a:r>
          </a:p>
          <a:p>
            <a:pPr lvl="1"/>
            <a:r>
              <a:rPr lang="cpg-Grek-GR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ὅστις </a:t>
            </a:r>
            <a:r>
              <a:rPr lang="cpg-Grek-GR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ἂν </a:t>
            </a:r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τον παἱδα </a:t>
            </a:r>
            <a:r>
              <a:rPr lang="cpg-Grek-GR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ἀδικήσῃ</a:t>
            </a:r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ἀποθανεῖται 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Whoever harms the child will die</a:t>
            </a:r>
            <a:endParaRPr lang="cpg-Grek-GR" altLang="zh-TW" sz="14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/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ἡ</a:t>
            </a:r>
            <a:r>
              <a:rPr lang="en-GB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θεὸς ἡμῖν δίδωσι </a:t>
            </a:r>
            <a:r>
              <a:rPr lang="cpg-Grek-GR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πάντα ὅσα ἂν αἰτῶμεν 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goddess gives us whatever  we want.</a:t>
            </a:r>
            <a:endParaRPr lang="cpg-Grek-GR" altLang="zh-TW" sz="1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cpg-Grek-GR" altLang="zh-TW" sz="2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2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buNone/>
            </a:pPr>
            <a:endParaRPr lang="en-US" altLang="zh-TW" sz="2400" b="1" i="1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/>
            <a:endParaRPr lang="en-US" altLang="zh-TW" sz="2000" b="1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zh-TW" dirty="0" smtClean="0"/>
              <a:t>INDEFINITE</a:t>
            </a:r>
            <a:r>
              <a:rPr lang="en-US" altLang="zh-TW" dirty="0" smtClean="0"/>
              <a:t> CLAUSES (contd.)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534400" cy="5791200"/>
          </a:xfrm>
        </p:spPr>
        <p:txBody>
          <a:bodyPr>
            <a:normAutofit/>
          </a:bodyPr>
          <a:lstStyle/>
          <a:p>
            <a:endParaRPr lang="en-GB" altLang="zh-TW" sz="16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Since the future is by its nature uncertain, the Greeks treated temporal and relative clauses referring to it as indefinite. Consequently English translations may sometimes not use `ever’:</a:t>
            </a:r>
          </a:p>
          <a:p>
            <a:pPr lvl="1"/>
            <a:r>
              <a:rPr lang="cpg-Grek-GR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ἐπειδὰν ἐπανέλθῃ </a:t>
            </a:r>
            <a:r>
              <a:rPr lang="cpg-Grek-GR" altLang="zh-TW" sz="1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ἡ μήτηρ, δειπνήσομεν    </a:t>
            </a:r>
            <a:endParaRPr lang="en-GB" altLang="zh-TW" sz="1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buNone/>
            </a:pP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When mother returns, we will have dinner</a:t>
            </a:r>
            <a:endParaRPr lang="en-GB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/>
            <a:endParaRPr lang="en-GB" altLang="zh-TW" sz="12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en-GB" altLang="zh-TW" sz="18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cpg-Grek-GR" altLang="zh-TW" sz="2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2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buNone/>
            </a:pPr>
            <a:endParaRPr lang="en-US" altLang="zh-TW" sz="2400" b="1" i="1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/>
            <a:endParaRPr lang="en-US" altLang="zh-TW" sz="2000" b="1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358246" cy="1143000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cpg-Grek-GR" altLang="zh-TW" dirty="0" smtClean="0"/>
              <a:t>ἐπειδὰν λύκος φάνῃ, ὁ κύων τοῖς  προβάτοις </a:t>
            </a:r>
            <a:r>
              <a:rPr lang="cpg-Grek-GR" altLang="zh-TW" dirty="0" smtClean="0"/>
              <a:t>ἀνδρείως </a:t>
            </a:r>
            <a:r>
              <a:rPr lang="cpg-Grek-GR" altLang="zh-TW" dirty="0" smtClean="0"/>
              <a:t>ἀμύνει.</a:t>
            </a:r>
            <a:endParaRPr lang="zh-TW" altLang="en-US" dirty="0"/>
          </a:p>
        </p:txBody>
      </p:sp>
      <p:pic>
        <p:nvPicPr>
          <p:cNvPr id="4" name="Content Placeholder 3" descr="dog guarding shee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1822" cy="46434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857892"/>
            <a:ext cx="8643998" cy="857248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cpg-Grek-GR" altLang="zh-TW" dirty="0" smtClean="0"/>
              <a:t>ὅστις ἂν ἔξω τῶν τειχῶν μένῃ, ἀποθανεῖται ὑπὸ τῶν πολεμίων.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upload.wikimedia.org/wikipedia/commons/thumb/d/d9/The_Piraeus_and_the_Long_Walls_of_Athens.jpg/1280px-The_Piraeus_and_the_Long_Walls_of_Ath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214338"/>
            <a:ext cx="8627823" cy="5756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229600" cy="928686"/>
          </a:xfrm>
        </p:spPr>
        <p:txBody>
          <a:bodyPr>
            <a:normAutofit fontScale="90000"/>
          </a:bodyPr>
          <a:lstStyle/>
          <a:p>
            <a:pPr algn="l">
              <a:lnSpc>
                <a:spcPts val="3800"/>
              </a:lnSpc>
            </a:pPr>
            <a:r>
              <a:rPr lang="cpg-Grek-GR" altLang="zh-TW" dirty="0" smtClean="0"/>
              <a:t>οἱ στρατίωται μένουσιν ἕως ἂν αἱ νῆες ἀφίκωνται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-357214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British and French troops waiting on the dunes at Dunkirk to be picked up by the Destroyers and taken back to England, May 194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20000" cy="559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zh-TW" sz="3600" b="1" dirty="0" smtClean="0"/>
              <a:t>VIVID (`OPEN’) FUTURE CONDITIONALS</a:t>
            </a:r>
            <a:endParaRPr lang="en-US" altLang="zh-TW" sz="3600" b="1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534400" cy="5791200"/>
          </a:xfrm>
        </p:spPr>
        <p:txBody>
          <a:bodyPr>
            <a:normAutofit/>
          </a:bodyPr>
          <a:lstStyle/>
          <a:p>
            <a:endParaRPr lang="en-GB" altLang="zh-TW" sz="16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cpg-Grek-GR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Τ</a:t>
            </a:r>
            <a:r>
              <a:rPr lang="en-GB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he if-clause (`</a:t>
            </a:r>
            <a:r>
              <a:rPr lang="en-GB" altLang="zh-TW" sz="2000" b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protasis</a:t>
            </a:r>
            <a:r>
              <a:rPr lang="en-GB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’) of future conditionals thought quite likely to be fulfilled is treated as a kind of indefinite clause, with subjunctive plus </a:t>
            </a:r>
            <a:r>
              <a:rPr lang="cpg-Grek-GR" altLang="zh-TW" sz="20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ἄν</a:t>
            </a:r>
            <a:r>
              <a:rPr lang="cpg-Grek-GR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</a:t>
            </a:r>
            <a:r>
              <a:rPr lang="en-GB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which combines with </a:t>
            </a:r>
            <a:r>
              <a:rPr lang="cpg-Grek-GR" altLang="zh-TW" sz="20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εἰ</a:t>
            </a:r>
            <a:r>
              <a:rPr lang="cpg-Grek-GR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(</a:t>
            </a:r>
            <a:r>
              <a:rPr lang="en-GB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if) to form </a:t>
            </a:r>
            <a:r>
              <a:rPr lang="cpg-Grek-GR" altLang="zh-TW" sz="20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</a:t>
            </a:r>
            <a:r>
              <a:rPr lang="cpg-Grek-GR" altLang="zh-TW" sz="2000" b="1" u="sng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ά</a:t>
            </a:r>
            <a:r>
              <a:rPr lang="cpg-Grek-GR" altLang="zh-TW" sz="20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ν</a:t>
            </a:r>
            <a:r>
              <a:rPr lang="en-GB" altLang="zh-TW" sz="2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</a:p>
          <a:p>
            <a:pPr lvl="1"/>
            <a:r>
              <a:rPr lang="cpg-Grek-GR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ἐὰν ἐπανέλθῃ 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ἡ μήτηρ, δειπνήσομεν    </a:t>
            </a:r>
            <a:endParaRPr lang="en-GB" altLang="zh-TW" sz="16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buNone/>
            </a:pPr>
            <a:r>
              <a:rPr lang="en-GB" altLang="zh-TW" sz="16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If mother returns, we will have dinner</a:t>
            </a:r>
            <a:endParaRPr lang="cpg-Grek-GR" altLang="zh-TW" sz="16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buFontTx/>
              <a:buChar char="-"/>
            </a:pPr>
            <a:r>
              <a:rPr lang="cpg-Grek-GR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ἐὰν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ὁ βασιλεὺς ἡμᾶς </a:t>
            </a:r>
            <a:r>
              <a:rPr lang="cpg-Grek-GR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αἰτήσῃ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πάντες μαχούμεθα</a:t>
            </a:r>
          </a:p>
          <a:p>
            <a:pPr lvl="1">
              <a:buNone/>
            </a:pP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</a:t>
            </a:r>
            <a:r>
              <a:rPr lang="cpg-Grek-GR" altLang="zh-TW" sz="16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Ι</a:t>
            </a:r>
            <a:r>
              <a:rPr lang="en-GB" altLang="zh-TW" sz="16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 the king asks us, we will all fight</a:t>
            </a:r>
            <a:endParaRPr lang="cpg-Grek-GR" altLang="zh-TW" sz="16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buNone/>
            </a:pPr>
            <a:endParaRPr lang="en-GB" altLang="zh-TW" sz="16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/>
            <a:endParaRPr lang="en-GB" altLang="zh-TW" sz="12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en-GB" altLang="zh-TW" sz="18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cpg-Grek-GR" altLang="zh-TW" sz="2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2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buNone/>
            </a:pPr>
            <a:endParaRPr lang="en-US" altLang="zh-TW" sz="2400" b="1" i="1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/>
            <a:endParaRPr lang="en-US" altLang="zh-TW" sz="2000" b="1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pg-Grek-GR" altLang="zh-TW" dirty="0" smtClean="0"/>
              <a:t>ἐὰν μὴ κινώμεθα, ἡμᾶς οὐκ ἀδικήσει,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9634" name="Picture 2" descr="Gori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cpg-Grek-GR" altLang="zh-TW" dirty="0" smtClean="0"/>
              <a:t>ἐὰν σὺ πηδήσῃς, ἐγὼ πηδήσω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600201"/>
            <a:ext cx="6829444" cy="268605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http://times.uos.ac.kr/news/photo/201209/1331_60_1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43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 smtClean="0"/>
              <a:t>MAIN USES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6237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Exhortations</a:t>
            </a:r>
          </a:p>
          <a:p>
            <a:pPr lvl="1" eaLnBrk="1" hangingPunct="1">
              <a:lnSpc>
                <a:spcPct val="80000"/>
              </a:lnSpc>
            </a:pP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πρὸς  τὴν θάλατταν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πορευώμεθα</a:t>
            </a:r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!     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Let’s go off to the sea</a:t>
            </a:r>
            <a:r>
              <a:rPr lang="en-US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!      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Deliberative questions</a:t>
            </a:r>
            <a:endParaRPr lang="cpg-Grek-GR" altLang="zh-TW" sz="16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lnSpc>
                <a:spcPct val="80000"/>
              </a:lnSpc>
            </a:pP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τί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ποιῶμεν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; 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What should we do?      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ποῖ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βαίνω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; 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Where am I to go?</a:t>
            </a:r>
            <a:endParaRPr lang="en-GB" altLang="zh-TW" sz="1400" b="1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r>
              <a:rPr lang="en-GB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Prohibitions </a:t>
            </a:r>
          </a:p>
          <a:p>
            <a:pPr lvl="1">
              <a:lnSpc>
                <a:spcPct val="80000"/>
              </a:lnSpc>
            </a:pP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μὴ τοῦτο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ποιήσῃς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Don’t do this!      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μὴ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διαφθείρητε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τὴν οἰκίαν</a:t>
            </a:r>
            <a:r>
              <a:rPr lang="en-GB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Don’t destroy the house</a:t>
            </a:r>
            <a:endParaRPr lang="cpg-Grek-GR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Purpose clauses (subjunctive following present tenses, subjunctive or </a:t>
            </a:r>
            <a:r>
              <a:rPr lang="en-US" altLang="zh-TW" sz="1600" b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optative</a:t>
            </a:r>
            <a:r>
              <a:rPr lang="en-US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after past tenses)</a:t>
            </a:r>
          </a:p>
          <a:p>
            <a:pPr lvl="1" eaLnBrk="1" hangingPunct="1">
              <a:lnSpc>
                <a:spcPct val="80000"/>
              </a:lnSpc>
            </a:pP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ὁ Ἀλέξανδρος τὴν Ἀσίαν εἰσβάλλει ἵνα τὰς Πέρσας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νικήσῃ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                             </a:t>
            </a:r>
            <a:endParaRPr lang="cpg-Grek-GR" altLang="zh-TW" sz="14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cpg-Grek-GR" altLang="zh-TW" sz="1400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Alexander is invading Asia so that he can conquer the Persians.</a:t>
            </a:r>
            <a:r>
              <a:rPr lang="cpg-Grek-GR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σιγᾶτε  ὅπως μὴ ὁ διδάσκολος  ἡμῶν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ἀκούῃ</a:t>
            </a:r>
            <a:endParaRPr lang="en-GB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en-GB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Keep quiet so that the teacher doesn’t hear us</a:t>
            </a:r>
            <a:endParaRPr lang="en-US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Future vivid (`open’) conditionals</a:t>
            </a:r>
          </a:p>
          <a:p>
            <a:pPr lvl="1" eaLnBrk="1" hangingPunct="1">
              <a:lnSpc>
                <a:spcPct val="80000"/>
              </a:lnSpc>
            </a:pP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ἐὰν ἡμῖν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συλλαμβάνητε,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τοὺς πολεμίους σαφῶς νικήσομεν.  </a:t>
            </a:r>
            <a:endParaRPr lang="en-GB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if  you help us, we will certainly defeat the enemy</a:t>
            </a:r>
            <a:endParaRPr lang="en-US" altLang="zh-TW" sz="14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Indefinite relative clauses</a:t>
            </a:r>
          </a:p>
          <a:p>
            <a:pPr lvl="1" eaLnBrk="1" hangingPunct="1">
              <a:lnSpc>
                <a:spcPct val="80000"/>
              </a:lnSpc>
            </a:pP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ὅστις ἂν τὴν πόλιν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δικῇ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ἀποθανεῖται</a:t>
            </a:r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</a:t>
            </a:r>
            <a:r>
              <a:rPr lang="en-US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Whoever  injures  the city will die</a:t>
            </a:r>
            <a:endParaRPr lang="en-US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Indefinite time clauses</a:t>
            </a:r>
          </a:p>
          <a:p>
            <a:pPr lvl="1" eaLnBrk="1" hangingPunct="1">
              <a:lnSpc>
                <a:spcPct val="80000"/>
              </a:lnSpc>
            </a:pP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ἐπειδὰν Ἀθήναζε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ἴωμεν,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τῇ θεῷ εὐχόμεθα   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                                              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Whenever we go to Athens, we pray to the goddess</a:t>
            </a:r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                                              </a:t>
            </a:r>
            <a:endParaRPr lang="en-US" altLang="zh-TW" sz="1400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ὅταν οἱ πολέμιοι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ἀφικνῶνται,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μαχουμεθα</a:t>
            </a:r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lang="en-US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Whenever the enemy arrive, we will fight</a:t>
            </a:r>
            <a:endParaRPr lang="en-US" altLang="zh-TW" sz="1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Clauses of fearing</a:t>
            </a:r>
            <a:r>
              <a:rPr lang="cpg-Grek-GR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(subjunctive following present tenses, subjunctive or </a:t>
            </a:r>
            <a:r>
              <a:rPr lang="en-US" altLang="zh-TW" sz="1600" b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optative</a:t>
            </a:r>
            <a:r>
              <a:rPr lang="en-US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after past tenses)</a:t>
            </a:r>
          </a:p>
          <a:p>
            <a:pPr lvl="1" eaLnBrk="1" hangingPunct="1">
              <a:lnSpc>
                <a:spcPct val="80000"/>
              </a:lnSpc>
            </a:pP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ἄρα φοβεῖσθε μὴ ὁ παῖς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ἀποθάνῃ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; 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Are you afraid that the child will die?</a:t>
            </a:r>
          </a:p>
          <a:p>
            <a:pPr lvl="1" eaLnBrk="1" hangingPunct="1">
              <a:lnSpc>
                <a:spcPct val="80000"/>
              </a:lnSpc>
            </a:pP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φ</a:t>
            </a:r>
            <a:r>
              <a:rPr lang="el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οβο</a:t>
            </a:r>
            <a:r>
              <a:rPr lang="cpg-Grek-GR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ῦμαι μὴ οἱ στρατιῶται τοῦτο ποιεῖν ουκ </a:t>
            </a:r>
            <a:r>
              <a:rPr lang="cpg-Grek-GR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δύνωνται  </a:t>
            </a:r>
            <a:r>
              <a:rPr lang="cpg-Grek-GR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                                              Ι  </a:t>
            </a:r>
            <a:r>
              <a:rPr lang="en-GB" altLang="zh-TW" sz="14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am afraid the soldiers will not be able to do this</a:t>
            </a:r>
            <a:endParaRPr lang="en-US" altLang="zh-TW" sz="1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CLAUSES OF FEARING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For fearing something will/would happen, </a:t>
            </a:r>
            <a:r>
              <a:rPr lang="cpg-Grek-GR" altLang="zh-TW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μή</a:t>
            </a:r>
            <a:r>
              <a:rPr lang="en-GB" altLang="zh-TW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plus present or </a:t>
            </a:r>
            <a:r>
              <a:rPr lang="en-GB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aorist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subjunctive is used, with </a:t>
            </a:r>
            <a:r>
              <a:rPr lang="cpg-Grek-GR" altLang="zh-TW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μή.. οὐκ</a:t>
            </a:r>
            <a:r>
              <a:rPr lang="en-US" altLang="zh-TW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for fearing something will not happen</a:t>
            </a:r>
            <a:r>
              <a:rPr lang="cpg-Grek-GR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  <a:r>
              <a:rPr lang="en-GB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When the verb of fearing is in a past tense, the </a:t>
            </a:r>
            <a:r>
              <a:rPr lang="en-GB" altLang="zh-TW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optative</a:t>
            </a:r>
            <a:r>
              <a:rPr lang="en-GB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can be used instead of the subjunctive. 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Similar clauses can be used also after </a:t>
            </a:r>
            <a:r>
              <a:rPr lang="en-GB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phrases like </a:t>
            </a:r>
            <a:r>
              <a:rPr lang="cpg-Grek-GR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κίνδυνός ἐστι (</a:t>
            </a:r>
            <a:r>
              <a:rPr lang="en-GB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there is danger):</a:t>
            </a:r>
            <a:endParaRPr lang="cpg-Grek-GR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/>
            <a:r>
              <a:rPr lang="cpg-Grek-GR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φοβοῦνται </a:t>
            </a:r>
            <a:r>
              <a:rPr lang="cpg-Grek-GR" altLang="zh-TW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μὴ</a:t>
            </a:r>
            <a:r>
              <a:rPr lang="cpg-Grek-GR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οἱ Ἕλληνες </a:t>
            </a:r>
            <a:r>
              <a:rPr lang="cpg-Grek-GR" altLang="zh-TW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νικηθῶσι</a:t>
            </a:r>
            <a:r>
              <a:rPr lang="cpg-Grek-GR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endParaRPr lang="en-US" altLang="zh-TW" b="1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zh-TW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They are afraid that </a:t>
            </a:r>
            <a:r>
              <a:rPr lang="en-GB" altLang="zh-TW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Greeks </a:t>
            </a:r>
            <a:r>
              <a:rPr lang="en-US" altLang="zh-TW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will be defeated</a:t>
            </a:r>
          </a:p>
          <a:p>
            <a:pPr lvl="1" eaLnBrk="1" hangingPunct="1">
              <a:buFont typeface="Arial" charset="0"/>
              <a:buNone/>
            </a:pP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/>
            <a:r>
              <a:rPr lang="cpg-Grek-GR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ἐφοβοῦντο </a:t>
            </a:r>
            <a:r>
              <a:rPr lang="cpg-Grek-GR" altLang="zh-TW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μὴ</a:t>
            </a:r>
            <a:r>
              <a:rPr lang="cpg-Grek-GR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οἱ Ἕλληνες </a:t>
            </a:r>
            <a:r>
              <a:rPr lang="cpg-Grek-GR" altLang="zh-TW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οὐκ νικήσωσι</a:t>
            </a:r>
            <a:endParaRPr lang="en-US" altLang="zh-TW" b="1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r>
              <a:rPr lang="en-US" altLang="zh-TW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They were afraid that the Greeks would not win</a:t>
            </a:r>
          </a:p>
          <a:p>
            <a:pPr lvl="1" eaLnBrk="1" hangingPunct="1">
              <a:buFont typeface="Arial" charset="0"/>
              <a:buNone/>
            </a:pPr>
            <a:endParaRPr lang="en-GB" altLang="zh-TW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 eaLnBrk="1" hangingPunct="1">
              <a:buFont typeface="Arial" charset="0"/>
              <a:buNone/>
            </a:pPr>
            <a:endParaRPr lang="en-US" altLang="zh-TW" i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dirty="0" smtClean="0"/>
          </a:p>
          <a:p>
            <a:pPr eaLnBrk="1" hangingPunct="1">
              <a:buFont typeface="Arial" charset="0"/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250825" y="544512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ἀδελφὸς νεότερος·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ἆρα οὐ φοβεῖ μὴ πέσῃς; </a:t>
            </a:r>
            <a:b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ἀδελφὸς πρεσβύτερος·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cpg-Grek-GR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οὐδαμῶς. φοβοῦμαι μὴ μήτηρ τῆς σῆς φωνῆς ἀκούῃ.  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8229600" cy="45259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0"/>
            <a:ext cx="3544888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395288" y="5445125"/>
            <a:ext cx="8497887" cy="1143000"/>
          </a:xfrm>
        </p:spPr>
        <p:txBody>
          <a:bodyPr/>
          <a:lstStyle/>
          <a:p>
            <a:pPr algn="l" eaLnBrk="1" hangingPunct="1"/>
            <a:r>
              <a:rPr lang="cpg-Grek-GR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παῖδες μῶροι, κίνδυνός ἐστι μὴ ἀποθάνησθε.</a:t>
            </a:r>
            <a:endParaRPr lang="en-US" altLang="zh-TW" sz="28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611188" y="333375"/>
            <a:ext cx="8229600" cy="4525963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7200900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395288" y="55895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TW" sz="3200" dirty="0" smtClean="0"/>
              <a:t>`</a:t>
            </a:r>
            <a:r>
              <a:rPr lang="cpg-Grek-GR" altLang="zh-TW" sz="3200" dirty="0" smtClean="0"/>
              <a:t>αὐτοὺς σκοπεῖτε. δεινοὶ φαίνονται. φοβοῦμαι μὴ </a:t>
            </a:r>
            <a:r>
              <a:rPr lang="cpg-Grek-GR" altLang="zh-TW" sz="3200" smtClean="0"/>
              <a:t>ἐσθιώμεθα.’</a:t>
            </a:r>
            <a:endParaRPr lang="en-US" altLang="zh-TW" sz="3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72009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el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el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ύῃ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ς 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el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ύῃ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ς 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ύῃ</a:t>
            </a:r>
            <a:endParaRPr lang="cpg-Grek-GR" altLang="zh-TW" b="1" dirty="0" smtClean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el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ύῃ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ς 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ύῃ</a:t>
            </a:r>
            <a:endParaRPr lang="cpg-Grek-GR" altLang="zh-TW" b="1" dirty="0" smtClean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ωμεν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Present </a:t>
            </a:r>
            <a:r>
              <a:rPr lang="en-GB" altLang="zh-TW" dirty="0" err="1" smtClean="0">
                <a:solidFill>
                  <a:srgbClr val="FF0000"/>
                </a:solidFill>
              </a:rPr>
              <a:t>subjunc</a:t>
            </a:r>
            <a:r>
              <a:rPr lang="en-US" altLang="zh-TW" dirty="0" err="1" smtClean="0">
                <a:solidFill>
                  <a:srgbClr val="FF0000"/>
                </a:solidFill>
              </a:rPr>
              <a:t>tive</a:t>
            </a:r>
            <a:r>
              <a:rPr lang="en-US" altLang="zh-TW" dirty="0" smtClean="0">
                <a:solidFill>
                  <a:srgbClr val="FF0000"/>
                </a:solidFill>
              </a:rPr>
              <a:t> –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GB" altLang="zh-TW" dirty="0" smtClean="0">
                <a:solidFill>
                  <a:srgbClr val="FF0000"/>
                </a:solidFill>
              </a:rPr>
              <a:t> stems in a consonant or </a:t>
            </a:r>
            <a:r>
              <a:rPr lang="zh-TW" altLang="zh-TW" dirty="0" smtClean="0">
                <a:solidFill>
                  <a:srgbClr val="FF0000"/>
                </a:solidFill>
              </a:rPr>
              <a:t>-υ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46482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altLang="zh-TW" b="1" dirty="0" smtClean="0"/>
              <a:t>			</a:t>
            </a:r>
            <a:r>
              <a:rPr lang="el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λ</a:t>
            </a:r>
            <a:r>
              <a:rPr lang="el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ύῃ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ς 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ύῃ</a:t>
            </a:r>
            <a:endParaRPr lang="cpg-Grek-GR" altLang="zh-TW" b="1" dirty="0" smtClean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ωμεν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λ</a:t>
            </a:r>
            <a:r>
              <a:rPr lang="cpg-Grek-GR" altLang="zh-TW" b="1" u="sng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ύ</a:t>
            </a:r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ητε</a:t>
            </a:r>
          </a:p>
          <a:p>
            <a:pPr algn="l" eaLnBrk="1" hangingPunct="1"/>
            <a:r>
              <a:rPr lang="cpg-Grek-GR" altLang="zh-TW" b="1" dirty="0" smtClean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			</a:t>
            </a:r>
          </a:p>
          <a:p>
            <a:pPr algn="l" eaLnBrk="1" hangingPunct="1"/>
            <a:endParaRPr lang="en-US" altLang="zh-TW" b="1" dirty="0" smtClean="0">
              <a:ea typeface="Arial Unicode MS" pitchFamily="34" charset="-120"/>
              <a:cs typeface="Arial Unicode MS" pitchFamily="34" charset="-120"/>
            </a:endParaRPr>
          </a:p>
          <a:p>
            <a:pPr algn="l" eaLnBrk="1" hangingPunct="1"/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		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1508</Words>
  <Application>Microsoft Office PowerPoint</Application>
  <PresentationFormat>On-screen Show (4:3)</PresentationFormat>
  <Paragraphs>262</Paragraphs>
  <Slides>43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GREEK SUBJUNCTIVE</vt:lpstr>
      <vt:lpstr>OVERVIEW – THE FOUR MOODS </vt:lpstr>
      <vt:lpstr>TENSES OF THE SUBJUNCTIVE</vt:lpstr>
      <vt:lpstr>MAIN USES</vt:lpstr>
      <vt:lpstr>Present subjunctive –   stems in a consonant or -υ </vt:lpstr>
      <vt:lpstr>Present subjunctive –   stems in a consonant or -υ </vt:lpstr>
      <vt:lpstr>Present subjunctive –   stems in a consonant or -υ </vt:lpstr>
      <vt:lpstr>Present subjunctive –   stems in a consonant or -υ </vt:lpstr>
      <vt:lpstr>Present subjunctive –   stems in a consonant or -υ </vt:lpstr>
      <vt:lpstr>Present subjunctive –   stems in a consonant or -υ </vt:lpstr>
      <vt:lpstr>Present subjunctive medio-passive –   stems in a consonant or -υ </vt:lpstr>
      <vt:lpstr>Present subjunctive medio-passive –   stems in a consonant or -υ </vt:lpstr>
      <vt:lpstr>Present subjunctive medio-passive –   stems in a consonant or -υ </vt:lpstr>
      <vt:lpstr>Present subjunctive medio-passive –   stems in a consonant or -υ </vt:lpstr>
      <vt:lpstr>Present subjunctive medio-passive –   stems in a consonant or -υ </vt:lpstr>
      <vt:lpstr>Present subjunctive medio-passive –   stems in a consonant or -υ </vt:lpstr>
      <vt:lpstr>Aorist subjunctive passive –   stems in a consonant or -υ </vt:lpstr>
      <vt:lpstr>Aorist subjunctive passive –   stems in a consonant or -υ </vt:lpstr>
      <vt:lpstr>Aorist subjunctive passive –   stems in a consonant or -υ </vt:lpstr>
      <vt:lpstr>Aorist subjunctive passive –   stems in a consonant or -υ </vt:lpstr>
      <vt:lpstr>Aorist subjunctive passive –   stems in a consonant or -υ </vt:lpstr>
      <vt:lpstr>Aorist subjunctive passive –   stems in a consonant or -υ </vt:lpstr>
      <vt:lpstr>IN INDEPENDENT CLAUSES (EXHORTATIONS in 1st. person, DELIBERATIVE QUESTIONS, PROHIBITIONS  (with μή  plus aorist) )</vt:lpstr>
      <vt:lpstr>πάντες πίνωμεν</vt:lpstr>
      <vt:lpstr>οἱ πολέμιοι ἐπιχειροῦσι. σπονδάς  αἰτῶμεν;</vt:lpstr>
      <vt:lpstr>μὴ προσχωρήσῃς τοῖς ζώοισι.</vt:lpstr>
      <vt:lpstr>PURPOSE CLAUSES</vt:lpstr>
      <vt:lpstr>ἐρώτησις· διὰ τί ὁ ὄρνις τὴν ὁδόν ὑπερβαίνει;  ἀπόκρισις· ἵνα εἰς τὸ ἕτερο χεῖλος ἀφίκηται</vt:lpstr>
      <vt:lpstr>ἐρώτησις· διὰ τί ὁ ὄρνις τὴν ὁδόν ὑπερέβη;  ἀπόκρισις· ἵνα εἰς τὸ ἕτερο χεῖλος ἀφίκηται (OPT: αφίκοιτο)</vt:lpstr>
      <vt:lpstr>`ὀδόντας μεγάλους ἔχω ὅπως σε ἐσθίω!’</vt:lpstr>
      <vt:lpstr>δεῖ τὸν ναυτῆν τὸ ἱστὸν ὑπερβαίνειν ἵνα τὴν γῆν κατασκοπῇ </vt:lpstr>
      <vt:lpstr>INDEFINITE CLAUSES</vt:lpstr>
      <vt:lpstr>INDEFINITE CLAUSES (contd.)</vt:lpstr>
      <vt:lpstr>ἐπειδὰν λύκος φάνῃ, ὁ κύων τοῖς  προβάτοις ἀνδρείως ἀμύνει.</vt:lpstr>
      <vt:lpstr>ὅστις ἂν ἔξω τῶν τειχῶν μένῃ, ἀποθανεῖται ὑπὸ τῶν πολεμίων.</vt:lpstr>
      <vt:lpstr>οἱ στρατίωται μένουσιν ἕως ἂν αἱ νῆες ἀφίκωνται</vt:lpstr>
      <vt:lpstr>VIVID (`OPEN’) FUTURE CONDITIONALS</vt:lpstr>
      <vt:lpstr>ἐὰν μὴ κινώμεθα, ἡμᾶς οὐκ ἀδικήσει,</vt:lpstr>
      <vt:lpstr>ἐὰν σὺ πηδήσῃς, ἐγὼ πηδήσω</vt:lpstr>
      <vt:lpstr>CLAUSES OF FEARING</vt:lpstr>
      <vt:lpstr>ἀδελφὸς νεότερος· ἆρα οὐ φοβεῖ μὴ πέσῃς;  ἀδελφὸς πρεσβύτερος· οὐδαμῶς. φοβοῦμαι μὴ μήτηρ τῆς σῆς φωνῆς ἀκούῃ.  </vt:lpstr>
      <vt:lpstr>παῖδες μῶροι, κίνδυνός ἐστι μὴ ἀποθάνησθε.</vt:lpstr>
      <vt:lpstr>`αὐτοὺς σκοπεῖτε. δεινοὶ φαίνονται. φοβοῦμαι μὴ ἐσθιώμεθα.’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SUBJUNCTIVE AND OPTATIVE</dc:title>
  <dc:creator>JOHN</dc:creator>
  <cp:lastModifiedBy>John</cp:lastModifiedBy>
  <cp:revision>162</cp:revision>
  <dcterms:created xsi:type="dcterms:W3CDTF">2020-11-05T02:15:04Z</dcterms:created>
  <dcterms:modified xsi:type="dcterms:W3CDTF">2021-01-24T15:11:35Z</dcterms:modified>
</cp:coreProperties>
</file>