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sldIdLst>
    <p:sldId id="256" r:id="rId2"/>
    <p:sldId id="292" r:id="rId3"/>
    <p:sldId id="294" r:id="rId4"/>
    <p:sldId id="333" r:id="rId5"/>
    <p:sldId id="320" r:id="rId6"/>
    <p:sldId id="318" r:id="rId7"/>
    <p:sldId id="341" r:id="rId8"/>
    <p:sldId id="325" r:id="rId9"/>
    <p:sldId id="331" r:id="rId10"/>
    <p:sldId id="332" r:id="rId11"/>
    <p:sldId id="327" r:id="rId12"/>
    <p:sldId id="326" r:id="rId13"/>
    <p:sldId id="349" r:id="rId14"/>
    <p:sldId id="355" r:id="rId15"/>
    <p:sldId id="338" r:id="rId16"/>
    <p:sldId id="328" r:id="rId17"/>
    <p:sldId id="293" r:id="rId18"/>
    <p:sldId id="339" r:id="rId19"/>
    <p:sldId id="334" r:id="rId20"/>
    <p:sldId id="275" r:id="rId21"/>
    <p:sldId id="277" r:id="rId22"/>
    <p:sldId id="340" r:id="rId23"/>
    <p:sldId id="350" r:id="rId24"/>
    <p:sldId id="279" r:id="rId25"/>
    <p:sldId id="281" r:id="rId26"/>
    <p:sldId id="282" r:id="rId27"/>
    <p:sldId id="283" r:id="rId28"/>
    <p:sldId id="284" r:id="rId29"/>
    <p:sldId id="285" r:id="rId30"/>
    <p:sldId id="286" r:id="rId31"/>
    <p:sldId id="288" r:id="rId32"/>
    <p:sldId id="261" r:id="rId33"/>
    <p:sldId id="289" r:id="rId34"/>
    <p:sldId id="290" r:id="rId35"/>
    <p:sldId id="291" r:id="rId36"/>
    <p:sldId id="346" r:id="rId37"/>
    <p:sldId id="347" r:id="rId38"/>
    <p:sldId id="353" r:id="rId39"/>
    <p:sldId id="354" r:id="rId40"/>
    <p:sldId id="303" r:id="rId41"/>
    <p:sldId id="305" r:id="rId42"/>
    <p:sldId id="306" r:id="rId43"/>
    <p:sldId id="307" r:id="rId44"/>
    <p:sldId id="309" r:id="rId45"/>
    <p:sldId id="345" r:id="rId46"/>
    <p:sldId id="344" r:id="rId47"/>
    <p:sldId id="343" r:id="rId48"/>
    <p:sldId id="348" r:id="rId49"/>
    <p:sldId id="342" r:id="rId50"/>
    <p:sldId id="351" r:id="rId51"/>
    <p:sldId id="352" r:id="rId5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42" autoAdjust="0"/>
    <p:restoredTop sz="93980" autoAdjust="0"/>
  </p:normalViewPr>
  <p:slideViewPr>
    <p:cSldViewPr>
      <p:cViewPr varScale="1">
        <p:scale>
          <a:sx n="47" d="100"/>
          <a:sy n="47" d="100"/>
        </p:scale>
        <p:origin x="-1182"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B337FAD-3464-483F-9ED3-5789BEFCF226}" type="datetimeFigureOut">
              <a:rPr lang="en-GB" smtClean="0"/>
              <a:pPr/>
              <a:t>31/07/2019</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93BC827-5FC2-4A55-9D01-8DFF4D9CE223}"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9BC33D23-D146-430D-8CAC-E86DD2E44911}" type="slidenum">
              <a:rPr lang="en-GB" smtClean="0"/>
              <a:pPr/>
              <a:t>42</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TW" altLang="en-US" dirty="0"/>
          </a:p>
        </p:txBody>
      </p:sp>
      <p:sp>
        <p:nvSpPr>
          <p:cNvPr id="4" name="Slide Number Placeholder 3"/>
          <p:cNvSpPr>
            <a:spLocks noGrp="1"/>
          </p:cNvSpPr>
          <p:nvPr>
            <p:ph type="sldNum" sz="quarter" idx="10"/>
          </p:nvPr>
        </p:nvSpPr>
        <p:spPr/>
        <p:txBody>
          <a:bodyPr/>
          <a:lstStyle/>
          <a:p>
            <a:fld id="{493BC827-5FC2-4A55-9D01-8DFF4D9CE223}" type="slidenum">
              <a:rPr lang="en-GB" smtClean="0"/>
              <a:pPr/>
              <a:t>44</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B97FC726-A696-4D08-B005-B706ECA19D5C}" type="datetimeFigureOut">
              <a:rPr lang="en-GB" smtClean="0"/>
              <a:pPr/>
              <a:t>31/07/2019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AD3FC04-EBCF-4CFF-80CD-2BD5115D364F}"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97FC726-A696-4D08-B005-B706ECA19D5C}" type="datetimeFigureOut">
              <a:rPr lang="en-GB" smtClean="0"/>
              <a:pPr/>
              <a:t>31/07/2019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AD3FC04-EBCF-4CFF-80CD-2BD5115D364F}"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97FC726-A696-4D08-B005-B706ECA19D5C}" type="datetimeFigureOut">
              <a:rPr lang="en-GB" smtClean="0"/>
              <a:pPr/>
              <a:t>31/07/2019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AD3FC04-EBCF-4CFF-80CD-2BD5115D364F}"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97FC726-A696-4D08-B005-B706ECA19D5C}" type="datetimeFigureOut">
              <a:rPr lang="en-GB" smtClean="0"/>
              <a:pPr/>
              <a:t>31/07/2019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AD3FC04-EBCF-4CFF-80CD-2BD5115D364F}"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97FC726-A696-4D08-B005-B706ECA19D5C}" type="datetimeFigureOut">
              <a:rPr lang="en-GB" smtClean="0"/>
              <a:pPr/>
              <a:t>31/07/2019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AD3FC04-EBCF-4CFF-80CD-2BD5115D364F}"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B97FC726-A696-4D08-B005-B706ECA19D5C}" type="datetimeFigureOut">
              <a:rPr lang="en-GB" smtClean="0"/>
              <a:pPr/>
              <a:t>31/07/2019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AD3FC04-EBCF-4CFF-80CD-2BD5115D364F}"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B97FC726-A696-4D08-B005-B706ECA19D5C}" type="datetimeFigureOut">
              <a:rPr lang="en-GB" smtClean="0"/>
              <a:pPr/>
              <a:t>31/07/2019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AD3FC04-EBCF-4CFF-80CD-2BD5115D364F}"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B97FC726-A696-4D08-B005-B706ECA19D5C}" type="datetimeFigureOut">
              <a:rPr lang="en-GB" smtClean="0"/>
              <a:pPr/>
              <a:t>31/07/2019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AD3FC04-EBCF-4CFF-80CD-2BD5115D364F}"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7FC726-A696-4D08-B005-B706ECA19D5C}" type="datetimeFigureOut">
              <a:rPr lang="en-GB" smtClean="0"/>
              <a:pPr/>
              <a:t>31/07/2019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AD3FC04-EBCF-4CFF-80CD-2BD5115D364F}"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7FC726-A696-4D08-B005-B706ECA19D5C}" type="datetimeFigureOut">
              <a:rPr lang="en-GB" smtClean="0"/>
              <a:pPr/>
              <a:t>31/07/2019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AD3FC04-EBCF-4CFF-80CD-2BD5115D364F}"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7FC726-A696-4D08-B005-B706ECA19D5C}" type="datetimeFigureOut">
              <a:rPr lang="en-GB" smtClean="0"/>
              <a:pPr/>
              <a:t>31/07/2019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AD3FC04-EBCF-4CFF-80CD-2BD5115D364F}"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7FC726-A696-4D08-B005-B706ECA19D5C}" type="datetimeFigureOut">
              <a:rPr lang="en-GB" smtClean="0"/>
              <a:pPr/>
              <a:t>31/07/2019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D3FC04-EBCF-4CFF-80CD-2BD5115D364F}"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s://www.youtube.com/watch?v=B_uSwAXkerA"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hyperlink" Target="http://admin.myrepublica.com/politics/story/26808/big-3-draw-new-7-province-map.html"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historylessonsnepal.blogspot.com/2013/03/the-b-c-conundrum.html" TargetMode="External"/><Relationship Id="rId2" Type="http://schemas.openxmlformats.org/officeDocument/2006/relationships/hyperlink" Target="https://www.flickr.com/photos/59036290@N07/5989995439/" TargetMode="Externa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s://www.youtube.com/watch?v=B_uSwAXkerA" TargetMode="External"/><Relationship Id="rId2" Type="http://schemas.openxmlformats.org/officeDocument/2006/relationships/hyperlink" Target="https://sway.soscbaha.org/" TargetMode="External"/><Relationship Id="rId1" Type="http://schemas.openxmlformats.org/officeDocument/2006/relationships/slideLayout" Target="../slideLayouts/slideLayout2.xml"/><Relationship Id="rId6" Type="http://schemas.openxmlformats.org/officeDocument/2006/relationships/hyperlink" Target="https://www.intechopen.com/online-first/impacts-of-the-2015-gorkha-earthquake-lessons-learnt-from-nepal" TargetMode="External"/><Relationship Id="rId5" Type="http://schemas.openxmlformats.org/officeDocument/2006/relationships/hyperlink" Target="https://www.thelongestwayhome.com/travel-guides/nepal/temples-buildings-destroyed-nepal-earthquake-2015.html" TargetMode="External"/><Relationship Id="rId4" Type="http://schemas.openxmlformats.org/officeDocument/2006/relationships/hyperlink" Target="https://linguae.weebly.com/nepali.html" TargetMode="External"/></Relationships>
</file>

<file path=ppt/slides/_rels/slide51.xml.rels><?xml version="1.0" encoding="UTF-8" standalone="yes"?>
<Relationships xmlns="http://schemas.openxmlformats.org/package/2006/relationships"><Relationship Id="rId2" Type="http://schemas.openxmlformats.org/officeDocument/2006/relationships/hyperlink" Target="https://gemecd.org/sites/gemecd/files/JSCE%20ReconReport_1988%20Nepal-India%20Region_pp%2036-93.pdf"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332656"/>
            <a:ext cx="7772400" cy="1470025"/>
          </a:xfrm>
        </p:spPr>
        <p:txBody>
          <a:bodyPr>
            <a:normAutofit fontScale="90000"/>
          </a:bodyPr>
          <a:lstStyle/>
          <a:p>
            <a:r>
              <a:rPr lang="en-US" b="1" dirty="0" smtClean="0">
                <a:solidFill>
                  <a:srgbClr val="FF0000"/>
                </a:solidFill>
              </a:rPr>
              <a:t>AFTERSHOCKS: THE POLITICAL EFFECTS OF EARTHQUAKES IN NEPAL</a:t>
            </a:r>
            <a:endParaRPr lang="en-GB" b="1" dirty="0">
              <a:solidFill>
                <a:srgbClr val="FF0000"/>
              </a:solidFill>
            </a:endParaRPr>
          </a:p>
        </p:txBody>
      </p:sp>
      <p:sp>
        <p:nvSpPr>
          <p:cNvPr id="3" name="Subtitle 2"/>
          <p:cNvSpPr>
            <a:spLocks noGrp="1"/>
          </p:cNvSpPr>
          <p:nvPr>
            <p:ph type="subTitle" idx="1"/>
          </p:nvPr>
        </p:nvSpPr>
        <p:spPr>
          <a:xfrm>
            <a:off x="467544" y="1916832"/>
            <a:ext cx="8352928" cy="1752600"/>
          </a:xfrm>
        </p:spPr>
        <p:txBody>
          <a:bodyPr/>
          <a:lstStyle/>
          <a:p>
            <a:r>
              <a:rPr lang="en-US" dirty="0" smtClean="0">
                <a:solidFill>
                  <a:srgbClr val="0070C0"/>
                </a:solidFill>
              </a:rPr>
              <a:t>John </a:t>
            </a:r>
            <a:r>
              <a:rPr lang="en-US" dirty="0" err="1" smtClean="0">
                <a:solidFill>
                  <a:srgbClr val="0070C0"/>
                </a:solidFill>
              </a:rPr>
              <a:t>Whelpton</a:t>
            </a:r>
            <a:r>
              <a:rPr lang="en-US" dirty="0" smtClean="0">
                <a:solidFill>
                  <a:srgbClr val="0070C0"/>
                </a:solidFill>
              </a:rPr>
              <a:t>       Hong Kong (HKAS) 5 July 2019</a:t>
            </a:r>
            <a:endParaRPr lang="en-GB" dirty="0">
              <a:solidFill>
                <a:srgbClr val="0070C0"/>
              </a:solidFill>
            </a:endParaRPr>
          </a:p>
        </p:txBody>
      </p:sp>
      <p:pic>
        <p:nvPicPr>
          <p:cNvPr id="6" name="Picture 2" descr="à¤¸à¤®à¥à¤¬à¤¨à¥à¤§à¤¿à¤¤ à¤à¤µà¤¿"/>
          <p:cNvPicPr>
            <a:picLocks noChangeAspect="1" noChangeArrowheads="1"/>
          </p:cNvPicPr>
          <p:nvPr/>
        </p:nvPicPr>
        <p:blipFill>
          <a:blip r:embed="rId2" cstate="print"/>
          <a:srcRect/>
          <a:stretch>
            <a:fillRect/>
          </a:stretch>
        </p:blipFill>
        <p:spPr bwMode="auto">
          <a:xfrm>
            <a:off x="-357222" y="2571744"/>
            <a:ext cx="3528392" cy="2348985"/>
          </a:xfrm>
          <a:prstGeom prst="rect">
            <a:avLst/>
          </a:prstGeom>
          <a:noFill/>
        </p:spPr>
      </p:pic>
      <p:pic>
        <p:nvPicPr>
          <p:cNvPr id="7" name="Picture 2" descr="Awareness Meeting at the Earthquake Memorial 22 August 2007 Dharan"/>
          <p:cNvPicPr>
            <a:picLocks noChangeAspect="1" noChangeArrowheads="1"/>
          </p:cNvPicPr>
          <p:nvPr/>
        </p:nvPicPr>
        <p:blipFill>
          <a:blip r:embed="rId3" cstate="print"/>
          <a:srcRect/>
          <a:stretch>
            <a:fillRect/>
          </a:stretch>
        </p:blipFill>
        <p:spPr bwMode="auto">
          <a:xfrm>
            <a:off x="2786050" y="3143248"/>
            <a:ext cx="3240360" cy="2177818"/>
          </a:xfrm>
          <a:prstGeom prst="rect">
            <a:avLst/>
          </a:prstGeom>
          <a:noFill/>
          <a:ln w="9525">
            <a:noFill/>
            <a:miter lim="800000"/>
            <a:headEnd/>
            <a:tailEnd/>
          </a:ln>
        </p:spPr>
      </p:pic>
      <p:pic>
        <p:nvPicPr>
          <p:cNvPr id="8" name="Picture 2"/>
          <p:cNvPicPr>
            <a:picLocks noChangeAspect="1" noChangeArrowheads="1"/>
          </p:cNvPicPr>
          <p:nvPr/>
        </p:nvPicPr>
        <p:blipFill>
          <a:blip r:embed="rId4" cstate="print"/>
          <a:srcRect/>
          <a:stretch>
            <a:fillRect/>
          </a:stretch>
        </p:blipFill>
        <p:spPr bwMode="auto">
          <a:xfrm>
            <a:off x="5694610" y="4754507"/>
            <a:ext cx="3449390" cy="210349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04" name="Rectangle 16"/>
          <p:cNvSpPr>
            <a:spLocks noGrp="1" noChangeArrowheads="1"/>
          </p:cNvSpPr>
          <p:nvPr>
            <p:ph type="title"/>
          </p:nvPr>
        </p:nvSpPr>
        <p:spPr/>
        <p:txBody>
          <a:bodyPr/>
          <a:lstStyle/>
          <a:p>
            <a:endParaRPr lang="zh-TW" altLang="zh-TW"/>
          </a:p>
        </p:txBody>
      </p:sp>
      <p:pic>
        <p:nvPicPr>
          <p:cNvPr id="37910" name="Picture 22" descr="C:\Documents and Settings\Administrator\My Documents\NEWMIG.bmp"/>
          <p:cNvPicPr>
            <a:picLocks noGrp="1" noChangeAspect="1" noChangeArrowheads="1"/>
          </p:cNvPicPr>
          <p:nvPr>
            <p:ph idx="1"/>
          </p:nvPr>
        </p:nvPicPr>
        <p:blipFill>
          <a:blip r:embed="rId2" cstate="print"/>
          <a:srcRect/>
          <a:stretch>
            <a:fillRect/>
          </a:stretch>
        </p:blipFill>
        <p:spPr>
          <a:xfrm>
            <a:off x="-152400" y="668338"/>
            <a:ext cx="9296400" cy="5705475"/>
          </a:xfrm>
          <a:no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altLang="zh-TW" smtClean="0"/>
              <a:t>GORKHA DARBAR</a:t>
            </a:r>
          </a:p>
        </p:txBody>
      </p:sp>
      <p:pic>
        <p:nvPicPr>
          <p:cNvPr id="6147" name="Picture 3" descr="GORKHA(HAG)"/>
          <p:cNvPicPr>
            <a:picLocks noGrp="1" noChangeAspect="1" noChangeArrowheads="1"/>
          </p:cNvPicPr>
          <p:nvPr>
            <p:ph idx="1"/>
          </p:nvPr>
        </p:nvPicPr>
        <p:blipFill>
          <a:blip r:embed="rId2" cstate="print"/>
          <a:srcRect/>
          <a:stretch>
            <a:fillRect/>
          </a:stretch>
        </p:blipFill>
        <p:spPr>
          <a:xfrm>
            <a:off x="1674813" y="0"/>
            <a:ext cx="5668962" cy="6858000"/>
          </a:xfr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p:cNvSpPr>
            <a:spLocks noGrp="1" noChangeArrowheads="1"/>
          </p:cNvSpPr>
          <p:nvPr>
            <p:ph type="title"/>
          </p:nvPr>
        </p:nvSpPr>
        <p:spPr>
          <a:xfrm>
            <a:off x="539750" y="188913"/>
            <a:ext cx="8229600" cy="1143000"/>
          </a:xfrm>
        </p:spPr>
        <p:txBody>
          <a:bodyPr>
            <a:normAutofit fontScale="90000"/>
          </a:bodyPr>
          <a:lstStyle/>
          <a:p>
            <a:pPr eaLnBrk="1" hangingPunct="1"/>
            <a:r>
              <a:rPr lang="en-US" altLang="zh-TW" sz="4000" dirty="0" smtClean="0">
                <a:solidFill>
                  <a:srgbClr val="FF0000"/>
                </a:solidFill>
              </a:rPr>
              <a:t>The Japanese and Nepalese monarchies and hereditary premierships</a:t>
            </a:r>
          </a:p>
        </p:txBody>
      </p:sp>
      <p:sp>
        <p:nvSpPr>
          <p:cNvPr id="8195" name="Rectangle 5"/>
          <p:cNvSpPr>
            <a:spLocks noGrp="1" noChangeArrowheads="1"/>
          </p:cNvSpPr>
          <p:nvPr>
            <p:ph type="body" sz="half" idx="1"/>
          </p:nvPr>
        </p:nvSpPr>
        <p:spPr>
          <a:xfrm>
            <a:off x="457200" y="1600200"/>
            <a:ext cx="4038600" cy="5043510"/>
          </a:xfrm>
        </p:spPr>
        <p:txBody>
          <a:bodyPr>
            <a:normAutofit fontScale="92500" lnSpcReduction="20000"/>
          </a:bodyPr>
          <a:lstStyle/>
          <a:p>
            <a:pPr eaLnBrk="1" hangingPunct="1"/>
            <a:r>
              <a:rPr lang="en-US" altLang="zh-TW" sz="2600" dirty="0" smtClean="0"/>
              <a:t>1600: </a:t>
            </a:r>
            <a:r>
              <a:rPr lang="en-US" altLang="zh-TW" sz="2600" dirty="0" smtClean="0">
                <a:solidFill>
                  <a:schemeClr val="accent2"/>
                </a:solidFill>
              </a:rPr>
              <a:t>Tokugawa</a:t>
            </a:r>
            <a:r>
              <a:rPr lang="en-US" altLang="zh-TW" sz="2600" dirty="0" smtClean="0"/>
              <a:t> </a:t>
            </a:r>
            <a:r>
              <a:rPr lang="en-US" altLang="zh-TW" sz="2600" dirty="0" err="1" smtClean="0"/>
              <a:t>Ieyasu</a:t>
            </a:r>
            <a:r>
              <a:rPr lang="en-US" altLang="zh-TW" sz="2600" dirty="0" smtClean="0"/>
              <a:t> wins Battle of </a:t>
            </a:r>
            <a:r>
              <a:rPr lang="en-US" altLang="zh-TW" sz="2600" dirty="0" err="1" smtClean="0"/>
              <a:t>Sekigahara</a:t>
            </a:r>
            <a:endParaRPr lang="en-US" altLang="zh-TW" sz="2600" dirty="0" smtClean="0"/>
          </a:p>
          <a:p>
            <a:pPr eaLnBrk="1" hangingPunct="1"/>
            <a:endParaRPr lang="en-US" altLang="zh-TW" sz="2600" dirty="0" smtClean="0"/>
          </a:p>
          <a:p>
            <a:pPr eaLnBrk="1" hangingPunct="1"/>
            <a:r>
              <a:rPr lang="en-US" altLang="zh-TW" sz="2600" dirty="0" smtClean="0"/>
              <a:t>1603: </a:t>
            </a:r>
            <a:r>
              <a:rPr lang="en-US" altLang="zh-TW" sz="2600" dirty="0" smtClean="0">
                <a:solidFill>
                  <a:schemeClr val="accent2"/>
                </a:solidFill>
              </a:rPr>
              <a:t>Tokugawa</a:t>
            </a:r>
            <a:r>
              <a:rPr lang="en-US" altLang="zh-TW" sz="2600" dirty="0" smtClean="0"/>
              <a:t> awarded title of shogun – Emperor remains formal head of state</a:t>
            </a:r>
          </a:p>
          <a:p>
            <a:pPr eaLnBrk="1" hangingPunct="1"/>
            <a:endParaRPr lang="en-US" altLang="zh-TW" sz="2600" dirty="0" smtClean="0"/>
          </a:p>
          <a:p>
            <a:pPr eaLnBrk="1" hangingPunct="1"/>
            <a:r>
              <a:rPr lang="en-US" altLang="zh-TW" sz="2600" dirty="0" smtClean="0"/>
              <a:t>1868: Alliance between Emperor and a section of the nobility ends </a:t>
            </a:r>
            <a:r>
              <a:rPr lang="en-US" altLang="zh-TW" sz="2600" dirty="0" err="1" smtClean="0"/>
              <a:t>shogunate</a:t>
            </a:r>
            <a:endParaRPr lang="en-US" altLang="zh-TW" sz="2600" dirty="0" smtClean="0"/>
          </a:p>
          <a:p>
            <a:pPr eaLnBrk="1" hangingPunct="1"/>
            <a:endParaRPr lang="en-US" altLang="zh-TW" sz="2600" dirty="0" smtClean="0"/>
          </a:p>
          <a:p>
            <a:pPr eaLnBrk="1" hangingPunct="1"/>
            <a:r>
              <a:rPr lang="en-US" altLang="zh-TW" sz="2600" dirty="0" smtClean="0"/>
              <a:t>1945: Emperor formally renounces claim to divinity</a:t>
            </a:r>
          </a:p>
          <a:p>
            <a:pPr eaLnBrk="1" hangingPunct="1"/>
            <a:endParaRPr lang="en-US" altLang="zh-TW" sz="2400" dirty="0" smtClean="0"/>
          </a:p>
        </p:txBody>
      </p:sp>
      <p:sp>
        <p:nvSpPr>
          <p:cNvPr id="8196" name="Rectangle 6"/>
          <p:cNvSpPr>
            <a:spLocks noGrp="1" noChangeArrowheads="1"/>
          </p:cNvSpPr>
          <p:nvPr>
            <p:ph type="body" sz="half" idx="2"/>
          </p:nvPr>
        </p:nvSpPr>
        <p:spPr>
          <a:xfrm>
            <a:off x="4643438" y="1571612"/>
            <a:ext cx="4038600" cy="4757758"/>
          </a:xfrm>
        </p:spPr>
        <p:txBody>
          <a:bodyPr/>
          <a:lstStyle/>
          <a:p>
            <a:pPr eaLnBrk="1" hangingPunct="1"/>
            <a:r>
              <a:rPr lang="en-US" altLang="zh-TW" sz="2400" dirty="0" smtClean="0"/>
              <a:t>1846: </a:t>
            </a:r>
            <a:r>
              <a:rPr lang="en-US" altLang="zh-TW" sz="2400" dirty="0" smtClean="0">
                <a:solidFill>
                  <a:schemeClr val="accent2"/>
                </a:solidFill>
              </a:rPr>
              <a:t>Jang </a:t>
            </a:r>
            <a:r>
              <a:rPr lang="en-US" altLang="zh-TW" sz="2400" dirty="0" err="1" smtClean="0">
                <a:solidFill>
                  <a:schemeClr val="accent2"/>
                </a:solidFill>
              </a:rPr>
              <a:t>Bahadur</a:t>
            </a:r>
            <a:r>
              <a:rPr lang="en-US" altLang="zh-TW" sz="2400" dirty="0" smtClean="0"/>
              <a:t> </a:t>
            </a:r>
            <a:r>
              <a:rPr lang="en-US" altLang="zh-TW" sz="2400" dirty="0" err="1" smtClean="0">
                <a:solidFill>
                  <a:schemeClr val="accent2"/>
                </a:solidFill>
              </a:rPr>
              <a:t>Rana</a:t>
            </a:r>
            <a:r>
              <a:rPr lang="en-US" altLang="zh-TW" sz="2400" dirty="0" smtClean="0"/>
              <a:t> eliminates rivals in </a:t>
            </a:r>
            <a:r>
              <a:rPr lang="en-US" altLang="zh-TW" sz="2400" dirty="0" err="1" smtClean="0"/>
              <a:t>Kot</a:t>
            </a:r>
            <a:r>
              <a:rPr lang="en-US" altLang="zh-TW" sz="2400" dirty="0" smtClean="0"/>
              <a:t> Massacre</a:t>
            </a:r>
          </a:p>
          <a:p>
            <a:pPr eaLnBrk="1" hangingPunct="1"/>
            <a:r>
              <a:rPr lang="en-US" altLang="zh-TW" sz="2400" dirty="0" smtClean="0"/>
              <a:t>1856: </a:t>
            </a:r>
            <a:r>
              <a:rPr lang="en-US" altLang="zh-TW" sz="2400" dirty="0" smtClean="0">
                <a:solidFill>
                  <a:schemeClr val="accent2"/>
                </a:solidFill>
              </a:rPr>
              <a:t>Jang</a:t>
            </a:r>
            <a:r>
              <a:rPr lang="en-US" altLang="zh-TW" sz="2400" dirty="0" smtClean="0"/>
              <a:t> awarded title of Maharaja – Shah king (</a:t>
            </a:r>
            <a:r>
              <a:rPr lang="en-US" altLang="zh-TW" sz="2400" dirty="0" err="1" smtClean="0"/>
              <a:t>Maharajadhiraj</a:t>
            </a:r>
            <a:r>
              <a:rPr lang="en-US" altLang="zh-TW" sz="2400" dirty="0" smtClean="0"/>
              <a:t>) remains formal head of state</a:t>
            </a:r>
          </a:p>
          <a:p>
            <a:pPr eaLnBrk="1" hangingPunct="1"/>
            <a:r>
              <a:rPr lang="en-US" altLang="zh-TW" sz="2400" dirty="0" smtClean="0"/>
              <a:t>1950-51: Alliance between monarchy and the Congress Party ends </a:t>
            </a:r>
            <a:r>
              <a:rPr lang="en-US" altLang="zh-TW" sz="2400" dirty="0" err="1" smtClean="0"/>
              <a:t>Maharajship</a:t>
            </a:r>
            <a:endParaRPr lang="en-US" altLang="zh-TW" sz="2400" dirty="0" smtClean="0"/>
          </a:p>
          <a:p>
            <a:pPr eaLnBrk="1" hangingPunct="1"/>
            <a:r>
              <a:rPr lang="en-GB" altLang="zh-TW" sz="2400" dirty="0" smtClean="0"/>
              <a:t>2008: Monarchy formally abolished</a:t>
            </a:r>
            <a:endParaRPr lang="en-US" altLang="zh-TW" sz="2400" dirty="0" smtClean="0"/>
          </a:p>
          <a:p>
            <a:pPr eaLnBrk="1" hangingPunct="1"/>
            <a:endParaRPr lang="en-US" altLang="zh-TW" sz="2400" dirty="0" smtClean="0"/>
          </a:p>
          <a:p>
            <a:pPr eaLnBrk="1" hangingPunct="1"/>
            <a:endParaRPr lang="en-US" altLang="zh-TW" sz="2400"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endParaRPr lang="en-US" b="1" smtClean="0">
              <a:solidFill>
                <a:srgbClr val="FF0000"/>
              </a:solidFill>
              <a:latin typeface="Comic Sans MS" pitchFamily="66" charset="0"/>
            </a:endParaRPr>
          </a:p>
        </p:txBody>
      </p:sp>
      <p:pic>
        <p:nvPicPr>
          <p:cNvPr id="3075" name="Picture 3" descr="himalayas-everest-tibet-nepal"/>
          <p:cNvPicPr>
            <a:picLocks noGrp="1" noChangeAspect="1" noChangeArrowheads="1"/>
          </p:cNvPicPr>
          <p:nvPr>
            <p:ph idx="1"/>
          </p:nvPr>
        </p:nvPicPr>
        <p:blipFill>
          <a:blip r:embed="rId2" cstate="print"/>
          <a:srcRect/>
          <a:stretch>
            <a:fillRect/>
          </a:stretch>
        </p:blipFill>
        <p:spPr>
          <a:xfrm>
            <a:off x="0" y="3175"/>
            <a:ext cx="9144000" cy="6858000"/>
          </a:xfr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zh-TW" altLang="en-US"/>
          </a:p>
        </p:txBody>
      </p:sp>
      <p:sp>
        <p:nvSpPr>
          <p:cNvPr id="3" name="Subtitle 2"/>
          <p:cNvSpPr>
            <a:spLocks noGrp="1"/>
          </p:cNvSpPr>
          <p:nvPr>
            <p:ph type="subTitle" idx="1"/>
          </p:nvPr>
        </p:nvSpPr>
        <p:spPr/>
        <p:txBody>
          <a:bodyPr/>
          <a:lstStyle/>
          <a:p>
            <a:endParaRPr lang="zh-TW" altLang="en-US"/>
          </a:p>
        </p:txBody>
      </p:sp>
      <p:pic>
        <p:nvPicPr>
          <p:cNvPr id="1027" name="Picture 3"/>
          <p:cNvPicPr>
            <a:picLocks noChangeAspect="1" noChangeArrowheads="1"/>
          </p:cNvPicPr>
          <p:nvPr/>
        </p:nvPicPr>
        <p:blipFill>
          <a:blip r:embed="rId2" cstate="print"/>
          <a:srcRect/>
          <a:stretch>
            <a:fillRect/>
          </a:stretch>
        </p:blipFill>
        <p:spPr bwMode="auto">
          <a:xfrm>
            <a:off x="395288" y="442913"/>
            <a:ext cx="8351837" cy="59721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zh-TW" altLang="en-US"/>
          </a:p>
        </p:txBody>
      </p:sp>
      <p:sp>
        <p:nvSpPr>
          <p:cNvPr id="3" name="Content Placeholder 2"/>
          <p:cNvSpPr>
            <a:spLocks noGrp="1"/>
          </p:cNvSpPr>
          <p:nvPr>
            <p:ph idx="1"/>
          </p:nvPr>
        </p:nvSpPr>
        <p:spPr/>
        <p:txBody>
          <a:bodyPr/>
          <a:lstStyle/>
          <a:p>
            <a:endParaRPr lang="zh-TW" altLang="en-US"/>
          </a:p>
        </p:txBody>
      </p:sp>
      <p:pic>
        <p:nvPicPr>
          <p:cNvPr id="71682" name="Picture 2" descr="earth"/>
          <p:cNvPicPr>
            <a:picLocks noChangeAspect="1" noChangeArrowheads="1"/>
          </p:cNvPicPr>
          <p:nvPr/>
        </p:nvPicPr>
        <p:blipFill>
          <a:blip r:embed="rId2" cstate="print"/>
          <a:srcRect/>
          <a:stretch>
            <a:fillRect/>
          </a:stretch>
        </p:blipFill>
        <p:spPr bwMode="auto">
          <a:xfrm>
            <a:off x="98722" y="0"/>
            <a:ext cx="8983659" cy="650083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57158" y="0"/>
            <a:ext cx="8229600" cy="954087"/>
          </a:xfrm>
        </p:spPr>
        <p:txBody>
          <a:bodyPr>
            <a:normAutofit fontScale="90000"/>
          </a:bodyPr>
          <a:lstStyle/>
          <a:p>
            <a:pPr eaLnBrk="1" hangingPunct="1"/>
            <a:r>
              <a:rPr lang="en-GB" b="1" dirty="0" smtClean="0">
                <a:solidFill>
                  <a:srgbClr val="FF0000"/>
                </a:solidFill>
                <a:latin typeface="Times New Roman" pitchFamily="18" charset="0"/>
                <a:cs typeface="Times New Roman" pitchFamily="18" charset="0"/>
              </a:rPr>
              <a:t>NEPAL: 26 AUGUST 1833 (8.0M?)</a:t>
            </a:r>
            <a:endParaRPr lang="en-US" b="1" dirty="0" smtClean="0">
              <a:solidFill>
                <a:srgbClr val="FF0000"/>
              </a:solidFill>
              <a:latin typeface="Times New Roman" pitchFamily="18" charset="0"/>
              <a:cs typeface="Times New Roman" pitchFamily="18" charset="0"/>
            </a:endParaRPr>
          </a:p>
        </p:txBody>
      </p:sp>
      <p:sp>
        <p:nvSpPr>
          <p:cNvPr id="4" name="Content Placeholder 3"/>
          <p:cNvSpPr>
            <a:spLocks noGrp="1"/>
          </p:cNvSpPr>
          <p:nvPr>
            <p:ph idx="1"/>
          </p:nvPr>
        </p:nvSpPr>
        <p:spPr>
          <a:xfrm>
            <a:off x="428596" y="928670"/>
            <a:ext cx="8229600" cy="4525963"/>
          </a:xfrm>
        </p:spPr>
        <p:txBody>
          <a:bodyPr>
            <a:normAutofit/>
          </a:bodyPr>
          <a:lstStyle/>
          <a:p>
            <a:r>
              <a:rPr lang="en-US" sz="2000" dirty="0" smtClean="0"/>
              <a:t>`..</a:t>
            </a:r>
            <a:r>
              <a:rPr lang="en-US" sz="1800" dirty="0" smtClean="0"/>
              <a:t>at 10.48  a third and most violent [shock] commenced: at first it was a gentle motion of the earth, accompanied by a slight rumbling noise; soon however it increased to a fearful degree, the earth heaved as a ship at sea, the trees waved from their roots, and houses moved to and fro far from the perpendicular. Horses and other cattle, terrified, broke from their stalls, and it was difficult to walk without staggering as a landsman does on ship-board. This shock lasted for about three minutes in its fullest force. ’ (Campbell 1833: 564)</a:t>
            </a:r>
          </a:p>
          <a:p>
            <a:r>
              <a:rPr lang="en-GB" altLang="zh-TW" sz="1800" dirty="0" smtClean="0"/>
              <a:t>British Residency estimate of casualties in Nepal (excludes casualties in India) : 400 dead, 172 injured, 4040 houses destroyed. Public buildings destroyed included minarets erected by minister </a:t>
            </a:r>
            <a:r>
              <a:rPr lang="en-GB" altLang="zh-TW" sz="1800" dirty="0" err="1" smtClean="0"/>
              <a:t>Bhimsen</a:t>
            </a:r>
            <a:r>
              <a:rPr lang="en-GB" altLang="zh-TW" sz="1800" dirty="0" smtClean="0"/>
              <a:t> </a:t>
            </a:r>
            <a:r>
              <a:rPr lang="en-GB" altLang="zh-TW" sz="1800" dirty="0" err="1" smtClean="0"/>
              <a:t>Thapa</a:t>
            </a:r>
            <a:r>
              <a:rPr lang="en-GB" altLang="zh-TW" sz="1800" dirty="0" smtClean="0"/>
              <a:t> in Kathmandu. No details known of government involvement in relief work, no known foreign assistance.</a:t>
            </a:r>
          </a:p>
          <a:p>
            <a:r>
              <a:rPr lang="en-GB" altLang="zh-TW" sz="1800" dirty="0" smtClean="0"/>
              <a:t>Taken as a portent, the disaster probably accelerated the decline in </a:t>
            </a:r>
            <a:r>
              <a:rPr lang="en-GB" altLang="zh-TW" sz="1800" dirty="0" err="1" smtClean="0"/>
              <a:t>Bhimsen’s</a:t>
            </a:r>
            <a:r>
              <a:rPr lang="en-GB" altLang="zh-TW" sz="1800" dirty="0" smtClean="0"/>
              <a:t> predominance which culminated in his 1837 dismissal (</a:t>
            </a:r>
            <a:r>
              <a:rPr lang="en-GB" altLang="zh-TW" sz="1800" dirty="0" err="1" smtClean="0"/>
              <a:t>Pradhan</a:t>
            </a:r>
            <a:r>
              <a:rPr lang="en-GB" altLang="zh-TW" sz="1800" dirty="0" smtClean="0"/>
              <a:t> 2012: 144-5):</a:t>
            </a:r>
          </a:p>
        </p:txBody>
      </p:sp>
      <p:pic>
        <p:nvPicPr>
          <p:cNvPr id="45060" name="Picture 4" descr="http://1.bp.blogspot.com/-xiiKD_qmy9w/TryfONm_5XI/AAAAAAAAATI/kWdrQmtr0Lk/s1600/Image3232.jpg"/>
          <p:cNvPicPr>
            <a:picLocks noChangeAspect="1" noChangeArrowheads="1"/>
          </p:cNvPicPr>
          <p:nvPr/>
        </p:nvPicPr>
        <p:blipFill>
          <a:blip r:embed="rId2" cstate="print"/>
          <a:srcRect/>
          <a:stretch>
            <a:fillRect/>
          </a:stretch>
        </p:blipFill>
        <p:spPr bwMode="auto">
          <a:xfrm>
            <a:off x="3143240" y="4747045"/>
            <a:ext cx="2814606" cy="2110955"/>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altLang="zh-TW" b="1" dirty="0" smtClean="0">
                <a:solidFill>
                  <a:srgbClr val="00B0F0"/>
                </a:solidFill>
              </a:rPr>
              <a:t>BIHAR-NEPAL EARTHQUAKE</a:t>
            </a:r>
            <a:br>
              <a:rPr lang="en-GB" altLang="zh-TW" b="1" dirty="0" smtClean="0">
                <a:solidFill>
                  <a:srgbClr val="00B0F0"/>
                </a:solidFill>
              </a:rPr>
            </a:br>
            <a:r>
              <a:rPr lang="en-GB" altLang="zh-TW" b="1" dirty="0" smtClean="0">
                <a:solidFill>
                  <a:srgbClr val="00B0F0"/>
                </a:solidFill>
              </a:rPr>
              <a:t>15 January 1934 (8.0)</a:t>
            </a:r>
            <a:endParaRPr lang="zh-TW" altLang="en-US" b="1" dirty="0">
              <a:solidFill>
                <a:srgbClr val="00B0F0"/>
              </a:solidFill>
            </a:endParaRPr>
          </a:p>
        </p:txBody>
      </p:sp>
      <p:sp>
        <p:nvSpPr>
          <p:cNvPr id="3" name="Content Placeholder 2"/>
          <p:cNvSpPr>
            <a:spLocks noGrp="1"/>
          </p:cNvSpPr>
          <p:nvPr>
            <p:ph idx="1"/>
          </p:nvPr>
        </p:nvSpPr>
        <p:spPr/>
        <p:txBody>
          <a:bodyPr>
            <a:normAutofit/>
          </a:bodyPr>
          <a:lstStyle/>
          <a:p>
            <a:r>
              <a:rPr lang="en-GB" altLang="zh-TW" sz="2000" dirty="0" smtClean="0"/>
              <a:t>Death toll in Nepal: 8,219; in Bihar 7,253 (official figures – probably underestimates)</a:t>
            </a:r>
          </a:p>
          <a:p>
            <a:r>
              <a:rPr lang="en-GB" altLang="zh-TW" sz="2000" dirty="0" smtClean="0"/>
              <a:t>In contrast to India, where the press and the Nationalist movement challenged government figures and measures, written record, including coverage by Indian press and AP correspondent,  almost exclusively reflects official Nepali and British viewpoints; foundational published account is by a senior member of the </a:t>
            </a:r>
            <a:r>
              <a:rPr lang="en-GB" altLang="zh-TW" sz="2000" dirty="0" err="1" smtClean="0"/>
              <a:t>Rana</a:t>
            </a:r>
            <a:r>
              <a:rPr lang="en-GB" altLang="zh-TW" sz="2000" dirty="0" smtClean="0"/>
              <a:t> regime, Brahma </a:t>
            </a:r>
            <a:r>
              <a:rPr lang="en-GB" altLang="zh-TW" sz="2000" dirty="0" err="1" smtClean="0"/>
              <a:t>Shamsher</a:t>
            </a:r>
            <a:r>
              <a:rPr lang="en-GB" altLang="zh-TW" sz="2000" dirty="0" smtClean="0"/>
              <a:t> J.B. </a:t>
            </a:r>
            <a:r>
              <a:rPr lang="en-GB" altLang="zh-TW" sz="2000" dirty="0" err="1" smtClean="0"/>
              <a:t>Rana</a:t>
            </a:r>
            <a:r>
              <a:rPr lang="en-GB" altLang="zh-TW" sz="2000" dirty="0" smtClean="0"/>
              <a:t> (</a:t>
            </a:r>
            <a:r>
              <a:rPr lang="en-GB" altLang="zh-TW" sz="2000" i="1" dirty="0" smtClean="0"/>
              <a:t>The Great Earthquake in Nepal</a:t>
            </a:r>
            <a:r>
              <a:rPr lang="en-GB" altLang="zh-TW" sz="2000" dirty="0" smtClean="0"/>
              <a:t>)</a:t>
            </a:r>
            <a:endParaRPr lang="zh-TW" altLang="en-US" sz="2000" dirty="0"/>
          </a:p>
        </p:txBody>
      </p:sp>
      <p:pic>
        <p:nvPicPr>
          <p:cNvPr id="4" name="Picture 2" descr="à¤¸à¤®à¥à¤¬à¤¨à¥à¤§à¤¿à¤¤ à¤à¤µà¤¿"/>
          <p:cNvPicPr>
            <a:picLocks noChangeAspect="1" noChangeArrowheads="1"/>
          </p:cNvPicPr>
          <p:nvPr/>
        </p:nvPicPr>
        <p:blipFill>
          <a:blip r:embed="rId2" cstate="print"/>
          <a:srcRect/>
          <a:stretch>
            <a:fillRect/>
          </a:stretch>
        </p:blipFill>
        <p:spPr bwMode="auto">
          <a:xfrm>
            <a:off x="2285984" y="4429132"/>
            <a:ext cx="3957618" cy="2634737"/>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5786" y="5643578"/>
            <a:ext cx="7772400" cy="1470025"/>
          </a:xfrm>
        </p:spPr>
        <p:txBody>
          <a:bodyPr>
            <a:normAutofit/>
          </a:bodyPr>
          <a:lstStyle/>
          <a:p>
            <a:r>
              <a:rPr lang="en-GB" altLang="zh-TW" sz="3200" dirty="0" smtClean="0">
                <a:solidFill>
                  <a:srgbClr val="FF0000"/>
                </a:solidFill>
              </a:rPr>
              <a:t>Maharaja </a:t>
            </a:r>
            <a:r>
              <a:rPr lang="en-GB" altLang="zh-TW" sz="3200" dirty="0" err="1" smtClean="0">
                <a:solidFill>
                  <a:srgbClr val="FF0000"/>
                </a:solidFill>
              </a:rPr>
              <a:t>Juddha</a:t>
            </a:r>
            <a:r>
              <a:rPr lang="en-GB" altLang="zh-TW" sz="3200" dirty="0" smtClean="0">
                <a:solidFill>
                  <a:srgbClr val="FF0000"/>
                </a:solidFill>
              </a:rPr>
              <a:t> </a:t>
            </a:r>
            <a:r>
              <a:rPr lang="en-GB" altLang="zh-TW" sz="3200" dirty="0" err="1" smtClean="0">
                <a:solidFill>
                  <a:srgbClr val="FF0000"/>
                </a:solidFill>
              </a:rPr>
              <a:t>Shamsher</a:t>
            </a:r>
            <a:r>
              <a:rPr lang="en-GB" altLang="zh-TW" sz="3200" dirty="0" smtClean="0">
                <a:solidFill>
                  <a:srgbClr val="FF0000"/>
                </a:solidFill>
              </a:rPr>
              <a:t> </a:t>
            </a:r>
            <a:r>
              <a:rPr lang="en-GB" altLang="zh-TW" sz="3200" dirty="0" err="1" smtClean="0">
                <a:solidFill>
                  <a:srgbClr val="FF0000"/>
                </a:solidFill>
              </a:rPr>
              <a:t>Rana</a:t>
            </a:r>
            <a:r>
              <a:rPr lang="en-GB" altLang="zh-TW" sz="3200" dirty="0" smtClean="0">
                <a:solidFill>
                  <a:srgbClr val="FF0000"/>
                </a:solidFill>
              </a:rPr>
              <a:t> </a:t>
            </a:r>
            <a:br>
              <a:rPr lang="en-GB" altLang="zh-TW" sz="3200" dirty="0" smtClean="0">
                <a:solidFill>
                  <a:srgbClr val="FF0000"/>
                </a:solidFill>
              </a:rPr>
            </a:br>
            <a:r>
              <a:rPr lang="en-GB" altLang="zh-TW" sz="3200" dirty="0" smtClean="0">
                <a:solidFill>
                  <a:srgbClr val="FF0000"/>
                </a:solidFill>
              </a:rPr>
              <a:t>(ruled 1932-1945)</a:t>
            </a:r>
            <a:endParaRPr lang="zh-TW" altLang="en-US" sz="3200" dirty="0">
              <a:solidFill>
                <a:srgbClr val="FF0000"/>
              </a:solidFill>
            </a:endParaRPr>
          </a:p>
        </p:txBody>
      </p:sp>
      <p:sp>
        <p:nvSpPr>
          <p:cNvPr id="3" name="Subtitle 2"/>
          <p:cNvSpPr>
            <a:spLocks noGrp="1"/>
          </p:cNvSpPr>
          <p:nvPr>
            <p:ph type="subTitle" idx="1"/>
          </p:nvPr>
        </p:nvSpPr>
        <p:spPr>
          <a:xfrm>
            <a:off x="1428728" y="1857364"/>
            <a:ext cx="6400800" cy="1752600"/>
          </a:xfrm>
        </p:spPr>
        <p:txBody>
          <a:bodyPr/>
          <a:lstStyle/>
          <a:p>
            <a:endParaRPr lang="zh-TW" altLang="en-US" dirty="0"/>
          </a:p>
        </p:txBody>
      </p:sp>
      <p:pic>
        <p:nvPicPr>
          <p:cNvPr id="4" name="Picture 2" descr="C:\Users\JOHN\Downloads\Juddha_Shamsher_Jang_Bahadur_Rana.jpg"/>
          <p:cNvPicPr>
            <a:picLocks noChangeAspect="1" noChangeArrowheads="1"/>
          </p:cNvPicPr>
          <p:nvPr/>
        </p:nvPicPr>
        <p:blipFill>
          <a:blip r:embed="rId2" cstate="print"/>
          <a:srcRect/>
          <a:stretch>
            <a:fillRect/>
          </a:stretch>
        </p:blipFill>
        <p:spPr bwMode="auto">
          <a:xfrm>
            <a:off x="1643042" y="0"/>
            <a:ext cx="5715016" cy="5715016"/>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2910" y="6143644"/>
            <a:ext cx="7700962" cy="714356"/>
          </a:xfrm>
        </p:spPr>
        <p:txBody>
          <a:bodyPr>
            <a:normAutofit/>
          </a:bodyPr>
          <a:lstStyle/>
          <a:p>
            <a:r>
              <a:rPr lang="en-GB" altLang="zh-TW" sz="2000" dirty="0" err="1" smtClean="0"/>
              <a:t>Juddha</a:t>
            </a:r>
            <a:r>
              <a:rPr lang="en-GB" altLang="zh-TW" sz="2000" dirty="0" smtClean="0"/>
              <a:t> on his coronation throne with relatives and officials, 1932</a:t>
            </a:r>
            <a:endParaRPr lang="zh-TW" altLang="en-US" sz="2000" dirty="0"/>
          </a:p>
        </p:txBody>
      </p:sp>
      <p:sp>
        <p:nvSpPr>
          <p:cNvPr id="3" name="Subtitle 2"/>
          <p:cNvSpPr>
            <a:spLocks noGrp="1"/>
          </p:cNvSpPr>
          <p:nvPr>
            <p:ph type="subTitle" idx="1"/>
          </p:nvPr>
        </p:nvSpPr>
        <p:spPr/>
        <p:txBody>
          <a:bodyPr/>
          <a:lstStyle/>
          <a:p>
            <a:endParaRPr lang="zh-TW" altLang="en-US" dirty="0"/>
          </a:p>
        </p:txBody>
      </p:sp>
      <p:pic>
        <p:nvPicPr>
          <p:cNvPr id="5" name="Picture 4" descr="Juddha coronation.jpeg"/>
          <p:cNvPicPr>
            <a:picLocks noChangeAspect="1"/>
          </p:cNvPicPr>
          <p:nvPr/>
        </p:nvPicPr>
        <p:blipFill>
          <a:blip r:embed="rId2" cstate="print"/>
          <a:stretch>
            <a:fillRect/>
          </a:stretch>
        </p:blipFill>
        <p:spPr>
          <a:xfrm>
            <a:off x="357158" y="0"/>
            <a:ext cx="8358214" cy="603369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altLang="zh-TW" dirty="0" smtClean="0"/>
              <a:t>EARTHQUAKES IN HISTORY</a:t>
            </a:r>
            <a:br>
              <a:rPr lang="en-GB" altLang="zh-TW" dirty="0" smtClean="0"/>
            </a:br>
            <a:r>
              <a:rPr lang="en-GB" altLang="zh-TW" dirty="0" smtClean="0"/>
              <a:t>(after Robinson (2016))</a:t>
            </a:r>
            <a:endParaRPr lang="zh-TW" altLang="en-US" dirty="0"/>
          </a:p>
        </p:txBody>
      </p:sp>
      <p:sp>
        <p:nvSpPr>
          <p:cNvPr id="6" name="Content Placeholder 5"/>
          <p:cNvSpPr>
            <a:spLocks noGrp="1"/>
          </p:cNvSpPr>
          <p:nvPr>
            <p:ph idx="1"/>
          </p:nvPr>
        </p:nvSpPr>
        <p:spPr/>
        <p:txBody>
          <a:bodyPr/>
          <a:lstStyle/>
          <a:p>
            <a:r>
              <a:rPr lang="en-GB" altLang="zh-TW" dirty="0" smtClean="0"/>
              <a:t>12</a:t>
            </a:r>
            <a:r>
              <a:rPr lang="en-GB" altLang="zh-TW" baseline="30000" dirty="0" smtClean="0"/>
              <a:t>th</a:t>
            </a:r>
            <a:r>
              <a:rPr lang="en-GB" altLang="zh-TW" dirty="0" smtClean="0"/>
              <a:t> century B.C.  - a series of quakes a factor in the collapse of </a:t>
            </a:r>
            <a:r>
              <a:rPr lang="en-GB" altLang="zh-TW" dirty="0" err="1" smtClean="0"/>
              <a:t>Mycenean</a:t>
            </a:r>
            <a:r>
              <a:rPr lang="en-GB" altLang="zh-TW" dirty="0" smtClean="0"/>
              <a:t> and other Bronze Age civilisations?</a:t>
            </a:r>
          </a:p>
          <a:p>
            <a:endParaRPr lang="zh-TW" altLang="en-US" dirty="0"/>
          </a:p>
        </p:txBody>
      </p:sp>
      <p:pic>
        <p:nvPicPr>
          <p:cNvPr id="7" name="Picture 6" descr="Lions-Gate-Mycenae.jpg"/>
          <p:cNvPicPr>
            <a:picLocks noChangeAspect="1"/>
          </p:cNvPicPr>
          <p:nvPr/>
        </p:nvPicPr>
        <p:blipFill>
          <a:blip r:embed="rId2" cstate="print"/>
          <a:stretch>
            <a:fillRect/>
          </a:stretch>
        </p:blipFill>
        <p:spPr>
          <a:xfrm>
            <a:off x="2571736" y="3214686"/>
            <a:ext cx="4164142" cy="3371166"/>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p:spPr>
        <p:txBody>
          <a:bodyPr>
            <a:noAutofit/>
          </a:bodyPr>
          <a:lstStyle/>
          <a:p>
            <a:r>
              <a:rPr lang="en-US" sz="2800" dirty="0" smtClean="0"/>
              <a:t>Report by British Legation surgeon who gave medical assistance the first two days after the earthquake</a:t>
            </a:r>
            <a:endParaRPr lang="en-GB" sz="2800" dirty="0"/>
          </a:p>
        </p:txBody>
      </p:sp>
      <p:sp>
        <p:nvSpPr>
          <p:cNvPr id="3" name="Content Placeholder 2"/>
          <p:cNvSpPr>
            <a:spLocks noGrp="1"/>
          </p:cNvSpPr>
          <p:nvPr>
            <p:ph idx="1"/>
          </p:nvPr>
        </p:nvSpPr>
        <p:spPr>
          <a:xfrm>
            <a:off x="457200" y="1268760"/>
            <a:ext cx="8229600" cy="5976664"/>
          </a:xfrm>
        </p:spPr>
        <p:txBody>
          <a:bodyPr>
            <a:normAutofit fontScale="85000" lnSpcReduction="20000"/>
          </a:bodyPr>
          <a:lstStyle/>
          <a:p>
            <a:r>
              <a:rPr lang="en-GB" sz="2600" dirty="0" smtClean="0"/>
              <a:t>`Many of the public buildings were down and all [except the electricity offices] seemed to be so badly cracked as to be unsafe. The hospitals were partly demolished and those remaining were so badly crashed as to be useless.</a:t>
            </a:r>
          </a:p>
          <a:p>
            <a:r>
              <a:rPr lang="en-GB" sz="2600" dirty="0" smtClean="0"/>
              <a:t>The city itself was a dreadful sight, At least one house in five had completely collapsed and very few seemed to have escaped uninjured.</a:t>
            </a:r>
          </a:p>
          <a:p>
            <a:r>
              <a:rPr lang="en-GB" sz="2600" dirty="0" smtClean="0"/>
              <a:t>Every hundred yards or so the narrow streets were blocked with piles of debris twenty feet high over which we had to climb.</a:t>
            </a:r>
          </a:p>
          <a:p>
            <a:r>
              <a:rPr lang="en-GB" sz="2600" dirty="0" smtClean="0">
                <a:solidFill>
                  <a:srgbClr val="FF0000"/>
                </a:solidFill>
              </a:rPr>
              <a:t>The inhabitants were behaving splendidly; there seemed to be no panic; the people were all hurrying out of the narrow streets towards the various open squares with what goods and chattels they had been able to save and were settling down in family groups in those open spaces preparing to pass the night as best they could.</a:t>
            </a:r>
          </a:p>
          <a:p>
            <a:r>
              <a:rPr lang="en-GB" sz="2600" dirty="0" smtClean="0"/>
              <a:t>We worked our way from open space to open space rendering first aid to the injured. </a:t>
            </a:r>
          </a:p>
          <a:p>
            <a:r>
              <a:rPr lang="en-GB" sz="2600" dirty="0" smtClean="0"/>
              <a:t>There were many corpses lying about but as yet most of the casualties were buried and we were constantly receiving heart rending appeals to come and dig people out.’</a:t>
            </a:r>
          </a:p>
          <a:p>
            <a:endParaRPr lang="en-GB" sz="2600" dirty="0" smtClean="0"/>
          </a:p>
          <a:p>
            <a:endParaRPr lang="en-GB" sz="2600" dirty="0" smtClean="0"/>
          </a:p>
          <a:p>
            <a:pPr>
              <a:buNone/>
            </a:pPr>
            <a:endParaRPr lang="en-GB" dirty="0" smtClean="0"/>
          </a:p>
          <a:p>
            <a:endParaRPr lang="en-GB"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fontScale="90000"/>
          </a:bodyPr>
          <a:lstStyle/>
          <a:p>
            <a:r>
              <a:rPr lang="en-US" dirty="0" smtClean="0"/>
              <a:t>EVALUATING NEPAL’S  INITIAL RESPONSE</a:t>
            </a:r>
            <a:endParaRPr lang="en-GB" dirty="0"/>
          </a:p>
        </p:txBody>
      </p:sp>
      <p:sp>
        <p:nvSpPr>
          <p:cNvPr id="3" name="Content Placeholder 2"/>
          <p:cNvSpPr>
            <a:spLocks noGrp="1"/>
          </p:cNvSpPr>
          <p:nvPr>
            <p:ph idx="1"/>
          </p:nvPr>
        </p:nvSpPr>
        <p:spPr>
          <a:xfrm>
            <a:off x="457200" y="1268760"/>
            <a:ext cx="8229600" cy="5589240"/>
          </a:xfrm>
        </p:spPr>
        <p:txBody>
          <a:bodyPr>
            <a:normAutofit fontScale="70000" lnSpcReduction="20000"/>
          </a:bodyPr>
          <a:lstStyle/>
          <a:p>
            <a:r>
              <a:rPr lang="en-GB" dirty="0" smtClean="0"/>
              <a:t>`For two nights following the earthquake there was considerable looting by large organised bands. Owing to profiteering food stuffs in the Bazaar soared to famine prices. Both these evils were promptly and successfully dealt with by the Nepal Government, with Commanding General Sir </a:t>
            </a:r>
            <a:r>
              <a:rPr lang="en-GB" dirty="0" err="1" smtClean="0"/>
              <a:t>Padma</a:t>
            </a:r>
            <a:r>
              <a:rPr lang="en-GB" dirty="0" smtClean="0"/>
              <a:t> </a:t>
            </a:r>
            <a:r>
              <a:rPr lang="en-GB" dirty="0" err="1" smtClean="0"/>
              <a:t>Shumshere</a:t>
            </a:r>
            <a:r>
              <a:rPr lang="en-GB" dirty="0" smtClean="0"/>
              <a:t> Jung </a:t>
            </a:r>
            <a:r>
              <a:rPr lang="en-GB" dirty="0" err="1" smtClean="0"/>
              <a:t>Bahadur</a:t>
            </a:r>
            <a:r>
              <a:rPr lang="en-GB" dirty="0" smtClean="0"/>
              <a:t> Rana at the head of affairs.. In two days the looting had ceased and prices had dropped to normal.’.(</a:t>
            </a:r>
            <a:r>
              <a:rPr lang="en-GB" b="1" dirty="0" smtClean="0"/>
              <a:t>Smith’s April Report</a:t>
            </a:r>
            <a:r>
              <a:rPr lang="en-GB" dirty="0" smtClean="0"/>
              <a:t>)</a:t>
            </a:r>
          </a:p>
          <a:p>
            <a:r>
              <a:rPr lang="en-GB" dirty="0" smtClean="0"/>
              <a:t>`They work on a co-operative system whereby a number join together in a mutual reconstruction `combine’ and the owner of the house under repair is the host as regards food.. these </a:t>
            </a:r>
            <a:r>
              <a:rPr lang="en-GB" dirty="0" err="1" smtClean="0"/>
              <a:t>hillmen</a:t>
            </a:r>
            <a:r>
              <a:rPr lang="en-GB" dirty="0" smtClean="0"/>
              <a:t> are the most indefatigable workers and it is my belief that most of the hill hamlets will be reconstructed before the Rains.’</a:t>
            </a:r>
            <a:r>
              <a:rPr lang="en-US" dirty="0" smtClean="0"/>
              <a:t>. (</a:t>
            </a:r>
            <a:r>
              <a:rPr lang="en-US" b="1" dirty="0" err="1" smtClean="0"/>
              <a:t>Daukes</a:t>
            </a:r>
            <a:r>
              <a:rPr lang="en-US" b="1" dirty="0" smtClean="0"/>
              <a:t> observations of villagers in </a:t>
            </a:r>
            <a:r>
              <a:rPr lang="en-US" b="1" dirty="0" err="1" smtClean="0"/>
              <a:t>hils</a:t>
            </a:r>
            <a:r>
              <a:rPr lang="en-US" b="1" dirty="0" smtClean="0"/>
              <a:t> to the south of the Kathmandu Valley in March )</a:t>
            </a:r>
          </a:p>
          <a:p>
            <a:r>
              <a:rPr lang="en-GB" dirty="0" smtClean="0"/>
              <a:t>`Great as is the calamity, Nepal possesses a priceless asset in her sense of national unity which combined with the great energy of her people will in all probability enable her to recover in a surprisingly short space of time.’ (</a:t>
            </a:r>
            <a:r>
              <a:rPr lang="en-GB" b="1" dirty="0" err="1" smtClean="0"/>
              <a:t>Daukes</a:t>
            </a:r>
            <a:r>
              <a:rPr lang="en-GB" b="1" dirty="0" smtClean="0"/>
              <a:t>, ib</a:t>
            </a:r>
            <a:r>
              <a:rPr lang="en-GB" dirty="0" smtClean="0"/>
              <a:t>.)</a:t>
            </a:r>
          </a:p>
          <a:p>
            <a:endParaRPr lang="en-GB" b="1" dirty="0" smtClean="0"/>
          </a:p>
          <a:p>
            <a:endParaRPr lang="en-GB"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Reconstruction and preventative measures after the 15 January 1934 earthquake</a:t>
            </a:r>
            <a:endParaRPr lang="en-GB" sz="3200" b="1" dirty="0"/>
          </a:p>
        </p:txBody>
      </p:sp>
      <p:sp>
        <p:nvSpPr>
          <p:cNvPr id="3" name="Content Placeholder 2"/>
          <p:cNvSpPr>
            <a:spLocks noGrp="1"/>
          </p:cNvSpPr>
          <p:nvPr>
            <p:ph idx="1"/>
          </p:nvPr>
        </p:nvSpPr>
        <p:spPr>
          <a:xfrm>
            <a:off x="457200" y="1600200"/>
            <a:ext cx="8229600" cy="4757758"/>
          </a:xfrm>
        </p:spPr>
        <p:txBody>
          <a:bodyPr>
            <a:normAutofit fontScale="70000" lnSpcReduction="20000"/>
          </a:bodyPr>
          <a:lstStyle/>
          <a:p>
            <a:r>
              <a:rPr lang="en-US" dirty="0" smtClean="0"/>
              <a:t>Reconstruction of public buildings  claimed complete by 1938 Sometimes suggested that </a:t>
            </a:r>
            <a:r>
              <a:rPr lang="en-US" dirty="0" err="1" smtClean="0"/>
              <a:t>Juddha</a:t>
            </a:r>
            <a:r>
              <a:rPr lang="en-US" dirty="0" smtClean="0"/>
              <a:t> cut corners in  his hurry to prove that he could rebuild Nepal virtually unaided,                                                     </a:t>
            </a:r>
          </a:p>
          <a:p>
            <a:r>
              <a:rPr lang="en-US" dirty="0" smtClean="0"/>
              <a:t>No evidence for government enforcement of  recommendations by British geologist John Auden and by a Nepali engineer published in the official government newspaper and in Brahma </a:t>
            </a:r>
            <a:r>
              <a:rPr lang="en-US" dirty="0" err="1" smtClean="0"/>
              <a:t>Shamsher’s</a:t>
            </a:r>
            <a:r>
              <a:rPr lang="en-US" dirty="0" smtClean="0"/>
              <a:t> book. </a:t>
            </a:r>
          </a:p>
          <a:p>
            <a:r>
              <a:rPr lang="en-US" dirty="0" smtClean="0"/>
              <a:t>However, some of the elite built low, earthquake-proof accommodation in their gardens and King </a:t>
            </a:r>
            <a:r>
              <a:rPr lang="en-US" dirty="0" err="1" smtClean="0"/>
              <a:t>Tribhuvan</a:t>
            </a:r>
            <a:r>
              <a:rPr lang="en-US" dirty="0" smtClean="0"/>
              <a:t> continued to sleep in his.</a:t>
            </a:r>
          </a:p>
          <a:p>
            <a:r>
              <a:rPr lang="en-US" dirty="0" smtClean="0"/>
              <a:t>British Minister wrote in 1937 that the homes of the poor had been poorly rebuilt Some of the reconstructed homes of ordinary people may in fact have been an improvement as a Japanese survey reported that houses in </a:t>
            </a:r>
            <a:r>
              <a:rPr lang="en-US" dirty="0" err="1" smtClean="0"/>
              <a:t>Bhaktapur</a:t>
            </a:r>
            <a:r>
              <a:rPr lang="en-US" dirty="0" smtClean="0"/>
              <a:t> rebuilt after the 1934 earthquake were not among those that collapsed in 1988. (Fujiwara et al. 1989: 45)</a:t>
            </a:r>
            <a:endParaRPr lang="zh-TW" altLang="en-US" dirty="0" smtClean="0"/>
          </a:p>
          <a:p>
            <a:endParaRPr lang="en-GB"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premature forecast?</a:t>
            </a:r>
            <a:endParaRPr lang="en-GB" dirty="0"/>
          </a:p>
        </p:txBody>
      </p:sp>
      <p:sp>
        <p:nvSpPr>
          <p:cNvPr id="3" name="Content Placeholder 2"/>
          <p:cNvSpPr>
            <a:spLocks noGrp="1"/>
          </p:cNvSpPr>
          <p:nvPr>
            <p:ph idx="1"/>
          </p:nvPr>
        </p:nvSpPr>
        <p:spPr/>
        <p:txBody>
          <a:bodyPr>
            <a:normAutofit fontScale="85000" lnSpcReduction="20000"/>
          </a:bodyPr>
          <a:lstStyle/>
          <a:p>
            <a:r>
              <a:rPr lang="en-GB" dirty="0" smtClean="0"/>
              <a:t>`About April 22</a:t>
            </a:r>
            <a:r>
              <a:rPr lang="en-GB" baseline="30000" dirty="0" smtClean="0"/>
              <a:t>nd</a:t>
            </a:r>
            <a:r>
              <a:rPr lang="en-GB" dirty="0" smtClean="0"/>
              <a:t> the astrologers of Nepal predicted that as 6 planets would join together in the first sign of the Zodiac Aries between 4 p.m. and 10.30 p.m. Friday </a:t>
            </a:r>
            <a:r>
              <a:rPr lang="en-GB" dirty="0" smtClean="0">
                <a:solidFill>
                  <a:srgbClr val="FF0000"/>
                </a:solidFill>
              </a:rPr>
              <a:t>April 25</a:t>
            </a:r>
            <a:r>
              <a:rPr lang="en-GB" baseline="30000" dirty="0" smtClean="0">
                <a:solidFill>
                  <a:srgbClr val="FF0000"/>
                </a:solidFill>
              </a:rPr>
              <a:t>th</a:t>
            </a:r>
            <a:r>
              <a:rPr lang="en-GB" dirty="0" smtClean="0"/>
              <a:t>, a catastrophe similar to the great Earthquake might be feared. (This was also reported in some Indian newspapers). Having had the terrible experience of the last Earthquake, when 7 planets had joined together, the Nepalese government closed their offices on this date and warned the people to be alert and to keep out of doors as much as possible. Many of the Rana family pitched tents in their gardens and moved into them. Nothing however happened and the day passed off peacefully.’ </a:t>
            </a:r>
            <a:endParaRPr lang="en-GB"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OFFERS OF EXTERNAL ASSISTANCE</a:t>
            </a:r>
            <a:endParaRPr lang="en-GB" dirty="0"/>
          </a:p>
        </p:txBody>
      </p:sp>
      <p:sp>
        <p:nvSpPr>
          <p:cNvPr id="3" name="Content Placeholder 2"/>
          <p:cNvSpPr>
            <a:spLocks noGrp="1"/>
          </p:cNvSpPr>
          <p:nvPr>
            <p:ph idx="1"/>
          </p:nvPr>
        </p:nvSpPr>
        <p:spPr/>
        <p:txBody>
          <a:bodyPr>
            <a:normAutofit fontScale="92500" lnSpcReduction="20000"/>
          </a:bodyPr>
          <a:lstStyle/>
          <a:p>
            <a:r>
              <a:rPr lang="en-US" dirty="0" smtClean="0"/>
              <a:t>Request for specific, short-term technical assistance (following </a:t>
            </a:r>
            <a:r>
              <a:rPr lang="en-US" dirty="0" err="1" smtClean="0"/>
              <a:t>Bhimsen</a:t>
            </a:r>
            <a:r>
              <a:rPr lang="en-US" dirty="0" smtClean="0"/>
              <a:t> </a:t>
            </a:r>
            <a:r>
              <a:rPr lang="en-US" dirty="0" err="1" smtClean="0"/>
              <a:t>Thapa’s</a:t>
            </a:r>
            <a:r>
              <a:rPr lang="en-US" dirty="0" smtClean="0"/>
              <a:t> example in the 1816 smallpox epidemic?)</a:t>
            </a:r>
          </a:p>
          <a:p>
            <a:r>
              <a:rPr lang="en-US" dirty="0" smtClean="0"/>
              <a:t>Declining aid which might strengthen the belief that Nepal was de facto a part of India or lead to an influx of British relief workers</a:t>
            </a:r>
          </a:p>
          <a:p>
            <a:pPr lvl="1"/>
            <a:r>
              <a:rPr lang="en-US" dirty="0" smtClean="0"/>
              <a:t> the United Provinces government offer of material aid </a:t>
            </a:r>
          </a:p>
          <a:p>
            <a:pPr lvl="1"/>
            <a:r>
              <a:rPr lang="en-US" dirty="0" smtClean="0"/>
              <a:t>Assistance through the Viceroy’s Relief Fund (the Government of India was privately averse to setting up a separate fund for Nepal)</a:t>
            </a:r>
            <a:endParaRPr lang="en-GB"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DECISION TO WAIVE REPAYMENT OF HOUSE RECONSTRUCTION LOANS</a:t>
            </a:r>
            <a:endParaRPr lang="en-GB" dirty="0"/>
          </a:p>
        </p:txBody>
      </p:sp>
      <p:sp>
        <p:nvSpPr>
          <p:cNvPr id="3" name="Content Placeholder 2"/>
          <p:cNvSpPr>
            <a:spLocks noGrp="1"/>
          </p:cNvSpPr>
          <p:nvPr>
            <p:ph idx="1"/>
          </p:nvPr>
        </p:nvSpPr>
        <p:spPr>
          <a:xfrm>
            <a:off x="457200" y="1600200"/>
            <a:ext cx="8229600" cy="5573216"/>
          </a:xfrm>
        </p:spPr>
        <p:txBody>
          <a:bodyPr>
            <a:normAutofit fontScale="77500" lnSpcReduction="20000"/>
          </a:bodyPr>
          <a:lstStyle/>
          <a:p>
            <a:r>
              <a:rPr lang="en-GB" dirty="0" smtClean="0"/>
              <a:t>`…in July [1938].. the Maharaja intended to enforce, by legal pressure, the repayment of loans given by him to sufferers after the earthquake of 1934. At a council convened for this purpose, the sons of the late Sir Chandra at first advocated leniency and suggested that repayment should be calculated on the basis of amounts borrowed. They pointed out the extreme poverty of the people, many of whom had not recovered from the effects of the earthquake, had mortgage their houses in their efforts to pay back the loan, and would probably rebel if pressed further. His Highness was not inclined to relent, but when he saw that Sir Mohan </a:t>
            </a:r>
            <a:r>
              <a:rPr lang="en-GB" dirty="0" err="1" smtClean="0"/>
              <a:t>Shumshere</a:t>
            </a:r>
            <a:r>
              <a:rPr lang="en-GB" dirty="0" smtClean="0"/>
              <a:t> and his brothers intended to remain firm, he realised his position would be weak between the people on one side and the Chandra family on the other. Eventually he </a:t>
            </a:r>
            <a:r>
              <a:rPr lang="en-GB" dirty="0" err="1" smtClean="0"/>
              <a:t>resiled</a:t>
            </a:r>
            <a:r>
              <a:rPr lang="en-GB" dirty="0" smtClean="0"/>
              <a:t> completely, and decided to write off the original loan of 30 </a:t>
            </a:r>
            <a:r>
              <a:rPr lang="en-GB" dirty="0" err="1" smtClean="0"/>
              <a:t>lakhs</a:t>
            </a:r>
            <a:r>
              <a:rPr lang="en-GB" dirty="0" smtClean="0"/>
              <a:t> rupees</a:t>
            </a:r>
            <a:r>
              <a:rPr lang="en-GB" b="1" dirty="0" smtClean="0"/>
              <a:t>.’ </a:t>
            </a:r>
            <a:r>
              <a:rPr lang="en-US" sz="2600" b="1" dirty="0" smtClean="0"/>
              <a:t>(From British Minister Geoffrey </a:t>
            </a:r>
            <a:r>
              <a:rPr lang="en-US" sz="2600" b="1" dirty="0" err="1" smtClean="0"/>
              <a:t>Betham’s</a:t>
            </a:r>
            <a:r>
              <a:rPr lang="en-US" sz="2600" b="1" dirty="0" smtClean="0"/>
              <a:t> annual report for 1938</a:t>
            </a:r>
            <a:r>
              <a:rPr lang="en-US" sz="2600" dirty="0" smtClean="0"/>
              <a:t>)</a:t>
            </a:r>
            <a:endParaRPr lang="en-GB" sz="2600" dirty="0" smtClean="0"/>
          </a:p>
          <a:p>
            <a:endParaRPr lang="en-GB"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214290"/>
            <a:ext cx="8229600" cy="1143000"/>
          </a:xfrm>
        </p:spPr>
        <p:txBody>
          <a:bodyPr/>
          <a:lstStyle/>
          <a:p>
            <a:r>
              <a:rPr lang="en-US" dirty="0" smtClean="0"/>
              <a:t>The Alternative Explanations</a:t>
            </a:r>
            <a:endParaRPr lang="en-GB" dirty="0"/>
          </a:p>
        </p:txBody>
      </p:sp>
      <p:sp>
        <p:nvSpPr>
          <p:cNvPr id="3" name="Content Placeholder 2"/>
          <p:cNvSpPr>
            <a:spLocks noGrp="1"/>
          </p:cNvSpPr>
          <p:nvPr>
            <p:ph idx="1"/>
          </p:nvPr>
        </p:nvSpPr>
        <p:spPr>
          <a:xfrm>
            <a:off x="428596" y="1142984"/>
            <a:ext cx="8229600" cy="4525963"/>
          </a:xfrm>
        </p:spPr>
        <p:txBody>
          <a:bodyPr>
            <a:normAutofit/>
          </a:bodyPr>
          <a:lstStyle/>
          <a:p>
            <a:r>
              <a:rPr lang="en-US" sz="1800" dirty="0" smtClean="0">
                <a:solidFill>
                  <a:srgbClr val="FF0000"/>
                </a:solidFill>
              </a:rPr>
              <a:t>Action under political pressure from the Chandra  branch of the </a:t>
            </a:r>
            <a:r>
              <a:rPr lang="en-US" sz="1800" dirty="0" err="1" smtClean="0">
                <a:solidFill>
                  <a:srgbClr val="FF0000"/>
                </a:solidFill>
              </a:rPr>
              <a:t>Rana</a:t>
            </a:r>
            <a:r>
              <a:rPr lang="en-US" sz="1800" dirty="0" smtClean="0">
                <a:solidFill>
                  <a:srgbClr val="FF0000"/>
                </a:solidFill>
              </a:rPr>
              <a:t> family? (</a:t>
            </a:r>
            <a:r>
              <a:rPr lang="en-US" sz="1800" b="1" dirty="0" smtClean="0">
                <a:solidFill>
                  <a:srgbClr val="FF0000"/>
                </a:solidFill>
              </a:rPr>
              <a:t>Geoffrey </a:t>
            </a:r>
            <a:r>
              <a:rPr lang="en-US" sz="1800" b="1" dirty="0" err="1" smtClean="0">
                <a:solidFill>
                  <a:srgbClr val="FF0000"/>
                </a:solidFill>
              </a:rPr>
              <a:t>Betham</a:t>
            </a:r>
            <a:r>
              <a:rPr lang="en-US" sz="1800" b="1" dirty="0" smtClean="0">
                <a:solidFill>
                  <a:srgbClr val="FF0000"/>
                </a:solidFill>
              </a:rPr>
              <a:t>, British Minister in Kathmandu)</a:t>
            </a:r>
            <a:endParaRPr lang="en-US" sz="1800" dirty="0" smtClean="0">
              <a:solidFill>
                <a:srgbClr val="FF0000"/>
              </a:solidFill>
            </a:endParaRPr>
          </a:p>
          <a:p>
            <a:r>
              <a:rPr lang="en-GB" sz="1800" dirty="0" err="1" smtClean="0"/>
              <a:t>Juddha</a:t>
            </a:r>
            <a:r>
              <a:rPr lang="en-GB" sz="1800" dirty="0" smtClean="0"/>
              <a:t> had intended to waive repayment from the start but initially packaged relief initially as loans to prevent people requesting excessive amounts (</a:t>
            </a:r>
            <a:r>
              <a:rPr lang="en-GB" sz="1800" dirty="0" err="1" smtClean="0"/>
              <a:t>Juddha’s</a:t>
            </a:r>
            <a:r>
              <a:rPr lang="en-GB" sz="1800" dirty="0" smtClean="0"/>
              <a:t> daughter, </a:t>
            </a:r>
            <a:r>
              <a:rPr lang="en-GB" sz="1800" b="1" dirty="0" err="1" smtClean="0"/>
              <a:t>Janak</a:t>
            </a:r>
            <a:r>
              <a:rPr lang="en-GB" sz="1800" b="1" dirty="0" smtClean="0"/>
              <a:t> </a:t>
            </a:r>
            <a:r>
              <a:rPr lang="en-GB" sz="1800" b="1" dirty="0" err="1" smtClean="0"/>
              <a:t>Rajya</a:t>
            </a:r>
            <a:r>
              <a:rPr lang="en-GB" sz="1800" b="1" dirty="0" smtClean="0"/>
              <a:t> </a:t>
            </a:r>
            <a:r>
              <a:rPr lang="en-GB" sz="1800" b="1" dirty="0" err="1" smtClean="0"/>
              <a:t>Laxmi</a:t>
            </a:r>
            <a:r>
              <a:rPr lang="en-GB" sz="1800" b="1" dirty="0" smtClean="0"/>
              <a:t> Devi</a:t>
            </a:r>
            <a:r>
              <a:rPr lang="en-GB" sz="1800" dirty="0" smtClean="0"/>
              <a:t>, interviewed by Stefanie </a:t>
            </a:r>
            <a:r>
              <a:rPr lang="en-GB" sz="1800" smtClean="0"/>
              <a:t>Lotter</a:t>
            </a:r>
            <a:r>
              <a:rPr lang="en-GB" sz="1800" dirty="0" smtClean="0"/>
              <a:t>, 1999.)</a:t>
            </a:r>
            <a:endParaRPr lang="en-US" sz="1800" dirty="0" smtClean="0"/>
          </a:p>
          <a:p>
            <a:r>
              <a:rPr lang="en-US" sz="1800" dirty="0" err="1" smtClean="0"/>
              <a:t>Juddha</a:t>
            </a:r>
            <a:r>
              <a:rPr lang="en-US" sz="1800" dirty="0" smtClean="0"/>
              <a:t> himself feeling obliged to treat other loans similarly after spontaneously announcing at the inauguration ceremony of the reconstructed </a:t>
            </a:r>
            <a:r>
              <a:rPr lang="en-US" sz="1800" dirty="0" err="1" smtClean="0"/>
              <a:t>Mahabouddha</a:t>
            </a:r>
            <a:r>
              <a:rPr lang="en-US" sz="1800" dirty="0" smtClean="0"/>
              <a:t> temple in </a:t>
            </a:r>
            <a:r>
              <a:rPr lang="en-US" sz="1800" dirty="0" err="1" smtClean="0"/>
              <a:t>Patan</a:t>
            </a:r>
            <a:r>
              <a:rPr lang="en-US" sz="1800" dirty="0" smtClean="0"/>
              <a:t> the waiving of the management trust’s reconstruction loan. (</a:t>
            </a:r>
            <a:r>
              <a:rPr lang="en-US" sz="1800" b="1" dirty="0" err="1" smtClean="0"/>
              <a:t>Mukunda</a:t>
            </a:r>
            <a:r>
              <a:rPr lang="en-US" sz="1800" b="1" dirty="0" smtClean="0"/>
              <a:t> Raj </a:t>
            </a:r>
            <a:r>
              <a:rPr lang="en-US" sz="1800" b="1" dirty="0" err="1" smtClean="0"/>
              <a:t>Aryal</a:t>
            </a:r>
            <a:r>
              <a:rPr lang="en-US" sz="1800" b="1" dirty="0" smtClean="0"/>
              <a:t>, cultural historian, </a:t>
            </a:r>
            <a:r>
              <a:rPr lang="en-US" sz="1800" dirty="0" smtClean="0"/>
              <a:t>interviewed 2017)</a:t>
            </a:r>
            <a:endParaRPr lang="en-GB" sz="1800" dirty="0"/>
          </a:p>
        </p:txBody>
      </p:sp>
      <p:pic>
        <p:nvPicPr>
          <p:cNvPr id="13314" name="Picture 2" descr="Image result for mahaboudha temple patan 1934 earthquake damage"/>
          <p:cNvPicPr>
            <a:picLocks noChangeAspect="1" noChangeArrowheads="1"/>
          </p:cNvPicPr>
          <p:nvPr/>
        </p:nvPicPr>
        <p:blipFill>
          <a:blip r:embed="rId2" cstate="print"/>
          <a:srcRect/>
          <a:stretch>
            <a:fillRect/>
          </a:stretch>
        </p:blipFill>
        <p:spPr bwMode="auto">
          <a:xfrm>
            <a:off x="3643306" y="4168570"/>
            <a:ext cx="1785950" cy="2689430"/>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82154"/>
          </a:xfrm>
        </p:spPr>
        <p:txBody>
          <a:bodyPr>
            <a:normAutofit fontScale="90000"/>
          </a:bodyPr>
          <a:lstStyle/>
          <a:p>
            <a:r>
              <a:rPr lang="en-US" sz="2700" dirty="0" smtClean="0"/>
              <a:t/>
            </a:r>
            <a:br>
              <a:rPr lang="en-US" sz="2700" dirty="0" smtClean="0"/>
            </a:br>
            <a:r>
              <a:rPr lang="en-US" sz="2700" dirty="0" smtClean="0"/>
              <a:t/>
            </a:r>
            <a:br>
              <a:rPr lang="en-US" sz="2700" dirty="0" smtClean="0"/>
            </a:br>
            <a:r>
              <a:rPr lang="en-US" sz="2700" dirty="0" smtClean="0">
                <a:solidFill>
                  <a:srgbClr val="FF0000"/>
                </a:solidFill>
                <a:latin typeface="Times New Roman" pitchFamily="18" charset="0"/>
                <a:cs typeface="Times New Roman" pitchFamily="18" charset="0"/>
              </a:rPr>
              <a:t>Political consequences (I):</a:t>
            </a:r>
            <a:br>
              <a:rPr lang="en-US" sz="2700" dirty="0" smtClean="0">
                <a:solidFill>
                  <a:srgbClr val="FF0000"/>
                </a:solidFill>
                <a:latin typeface="Times New Roman" pitchFamily="18" charset="0"/>
                <a:cs typeface="Times New Roman" pitchFamily="18" charset="0"/>
              </a:rPr>
            </a:br>
            <a:r>
              <a:rPr lang="en-US" sz="2700" dirty="0" smtClean="0">
                <a:solidFill>
                  <a:srgbClr val="FF0000"/>
                </a:solidFill>
                <a:latin typeface="Times New Roman" pitchFamily="18" charset="0"/>
                <a:cs typeface="Times New Roman" pitchFamily="18" charset="0"/>
              </a:rPr>
              <a:t>18 March 1934 purge of the `C-class’ </a:t>
            </a:r>
            <a:r>
              <a:rPr lang="en-US" sz="2700" dirty="0" err="1" smtClean="0">
                <a:solidFill>
                  <a:srgbClr val="FF0000"/>
                </a:solidFill>
                <a:latin typeface="Times New Roman" pitchFamily="18" charset="0"/>
                <a:cs typeface="Times New Roman" pitchFamily="18" charset="0"/>
              </a:rPr>
              <a:t>Ranas</a:t>
            </a:r>
            <a:r>
              <a:rPr lang="en-US" sz="2700" dirty="0" smtClean="0">
                <a:solidFill>
                  <a:srgbClr val="FF0000"/>
                </a:solidFill>
                <a:latin typeface="Times New Roman" pitchFamily="18" charset="0"/>
                <a:cs typeface="Times New Roman" pitchFamily="18" charset="0"/>
              </a:rPr>
              <a:t/>
            </a:r>
            <a:br>
              <a:rPr lang="en-US" sz="2700" dirty="0" smtClean="0">
                <a:solidFill>
                  <a:srgbClr val="FF0000"/>
                </a:solidFill>
                <a:latin typeface="Times New Roman" pitchFamily="18" charset="0"/>
                <a:cs typeface="Times New Roman" pitchFamily="18" charset="0"/>
              </a:rPr>
            </a:br>
            <a:r>
              <a:rPr lang="en-US" sz="2700" dirty="0" smtClean="0">
                <a:solidFill>
                  <a:srgbClr val="FF0000"/>
                </a:solidFill>
                <a:latin typeface="Times New Roman" pitchFamily="18" charset="0"/>
                <a:cs typeface="Times New Roman" pitchFamily="18" charset="0"/>
              </a:rPr>
              <a:t>(illegitimate sons of previous maharajas) </a:t>
            </a:r>
            <a:r>
              <a:rPr lang="en-US" dirty="0" smtClean="0"/>
              <a:t/>
            </a:r>
            <a:br>
              <a:rPr lang="en-US" dirty="0" smtClean="0"/>
            </a:br>
            <a:endParaRPr lang="en-GB" dirty="0"/>
          </a:p>
        </p:txBody>
      </p:sp>
      <p:sp>
        <p:nvSpPr>
          <p:cNvPr id="3" name="Content Placeholder 2"/>
          <p:cNvSpPr>
            <a:spLocks noGrp="1"/>
          </p:cNvSpPr>
          <p:nvPr>
            <p:ph idx="1"/>
          </p:nvPr>
        </p:nvSpPr>
        <p:spPr>
          <a:xfrm>
            <a:off x="500034" y="1714488"/>
            <a:ext cx="8229600" cy="5357850"/>
          </a:xfrm>
        </p:spPr>
        <p:txBody>
          <a:bodyPr>
            <a:normAutofit/>
          </a:bodyPr>
          <a:lstStyle/>
          <a:p>
            <a:r>
              <a:rPr lang="en-US" sz="2000" dirty="0" smtClean="0"/>
              <a:t>Action long under discussion but accelerated by the earthquake, which occurs while he is hunting in western </a:t>
            </a:r>
            <a:r>
              <a:rPr lang="en-US" sz="2000" dirty="0" err="1" smtClean="0"/>
              <a:t>nepal</a:t>
            </a:r>
            <a:r>
              <a:rPr lang="en-US" sz="2000" dirty="0" smtClean="0"/>
              <a:t>. </a:t>
            </a:r>
          </a:p>
          <a:p>
            <a:r>
              <a:rPr lang="en-US" sz="2000" dirty="0" err="1" smtClean="0"/>
              <a:t>Juddha</a:t>
            </a:r>
            <a:r>
              <a:rPr lang="en-US" sz="2000" dirty="0" smtClean="0"/>
              <a:t> reveals his decision to `A-class’ </a:t>
            </a:r>
            <a:r>
              <a:rPr lang="en-US" sz="2000" dirty="0" err="1" smtClean="0"/>
              <a:t>Ranas</a:t>
            </a:r>
            <a:r>
              <a:rPr lang="en-US" sz="2000" dirty="0" smtClean="0"/>
              <a:t> (born of regular marriages) on 2 Feb, two days before reaching Kathmandu </a:t>
            </a:r>
          </a:p>
          <a:p>
            <a:r>
              <a:rPr lang="en-US" sz="2000" dirty="0" smtClean="0"/>
              <a:t>C-in-C </a:t>
            </a:r>
            <a:r>
              <a:rPr lang="en-US" sz="2000" dirty="0" err="1" smtClean="0"/>
              <a:t>Rudra</a:t>
            </a:r>
            <a:r>
              <a:rPr lang="en-US" sz="2000" dirty="0" smtClean="0"/>
              <a:t> </a:t>
            </a:r>
            <a:r>
              <a:rPr lang="en-US" sz="2000" dirty="0" err="1" smtClean="0"/>
              <a:t>Shumshere</a:t>
            </a:r>
            <a:r>
              <a:rPr lang="en-US" sz="2000" dirty="0" smtClean="0"/>
              <a:t> (below with son </a:t>
            </a:r>
            <a:r>
              <a:rPr lang="en-US" sz="2000" dirty="0" err="1" smtClean="0"/>
              <a:t>Kiran</a:t>
            </a:r>
            <a:r>
              <a:rPr lang="en-US" sz="2000" dirty="0" smtClean="0"/>
              <a:t>) and the other C-class </a:t>
            </a:r>
            <a:r>
              <a:rPr lang="en-US" sz="2000" dirty="0" err="1" smtClean="0"/>
              <a:t>Ranas</a:t>
            </a:r>
            <a:r>
              <a:rPr lang="en-US" sz="2000" dirty="0" smtClean="0"/>
              <a:t> on the roll of succession are aware action is imminent but decide it’s useless to resist</a:t>
            </a:r>
          </a:p>
          <a:p>
            <a:pPr>
              <a:buNone/>
            </a:pPr>
            <a:endParaRPr lang="en-GB" dirty="0"/>
          </a:p>
        </p:txBody>
      </p:sp>
      <p:pic>
        <p:nvPicPr>
          <p:cNvPr id="4" name="Picture 2" descr="https://2.bp.blogspot.com/-K2sCwmcvegg/WF0f9NF3a1I/AAAAAAAAHeA/oo4XmA8a2AAokrUr3WMaHnEn57BvKNJmQCLcB/s400/received_1134203253337651.jpeg"/>
          <p:cNvPicPr>
            <a:picLocks noChangeAspect="1" noChangeArrowheads="1"/>
          </p:cNvPicPr>
          <p:nvPr/>
        </p:nvPicPr>
        <p:blipFill>
          <a:blip r:embed="rId2" cstate="print"/>
          <a:srcRect/>
          <a:stretch>
            <a:fillRect/>
          </a:stretch>
        </p:blipFill>
        <p:spPr bwMode="auto">
          <a:xfrm>
            <a:off x="3786182" y="3881414"/>
            <a:ext cx="1785950" cy="2976586"/>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solidFill>
                  <a:srgbClr val="FF0000"/>
                </a:solidFill>
                <a:latin typeface="Times New Roman" pitchFamily="18" charset="0"/>
                <a:cs typeface="Times New Roman" pitchFamily="18" charset="0"/>
              </a:rPr>
              <a:t>Political Consequences (II)</a:t>
            </a:r>
            <a:br>
              <a:rPr lang="en-US" sz="2400" dirty="0" smtClean="0">
                <a:solidFill>
                  <a:srgbClr val="FF0000"/>
                </a:solidFill>
                <a:latin typeface="Times New Roman" pitchFamily="18" charset="0"/>
                <a:cs typeface="Times New Roman" pitchFamily="18" charset="0"/>
              </a:rPr>
            </a:br>
            <a:r>
              <a:rPr lang="en-US" sz="2400" dirty="0" smtClean="0">
                <a:solidFill>
                  <a:srgbClr val="FF0000"/>
                </a:solidFill>
                <a:latin typeface="Times New Roman" pitchFamily="18" charset="0"/>
                <a:cs typeface="Times New Roman" pitchFamily="18" charset="0"/>
              </a:rPr>
              <a:t>Effect on public opinion?</a:t>
            </a:r>
            <a:endParaRPr lang="en-GB" sz="2400"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fontScale="85000" lnSpcReduction="10000"/>
          </a:bodyPr>
          <a:lstStyle/>
          <a:p>
            <a:r>
              <a:rPr lang="en-US" dirty="0" smtClean="0"/>
              <a:t>Educated citizens, like many in India, blamed the earthquake on the conjunction of planets in one constellation, ordinary people on  divine anger at Lord Clydesdale’s 1933 Everest flight </a:t>
            </a:r>
            <a:r>
              <a:rPr lang="en-US" i="1" dirty="0" err="1" smtClean="0"/>
              <a:t>authorised</a:t>
            </a:r>
            <a:r>
              <a:rPr lang="en-US" i="1" dirty="0" smtClean="0"/>
              <a:t> by </a:t>
            </a:r>
            <a:r>
              <a:rPr lang="en-US" i="1" dirty="0" err="1" smtClean="0"/>
              <a:t>Bhim</a:t>
            </a:r>
            <a:r>
              <a:rPr lang="en-US" i="1" dirty="0" smtClean="0"/>
              <a:t> and </a:t>
            </a:r>
            <a:r>
              <a:rPr lang="en-US" i="1" dirty="0" err="1" smtClean="0"/>
              <a:t>Juddha</a:t>
            </a:r>
            <a:endParaRPr lang="en-US" i="1" dirty="0" smtClean="0"/>
          </a:p>
          <a:p>
            <a:r>
              <a:rPr lang="en-US" dirty="0" err="1" smtClean="0"/>
              <a:t>D.R.Regmi’s</a:t>
            </a:r>
            <a:r>
              <a:rPr lang="en-US" dirty="0" smtClean="0"/>
              <a:t> accusation that most of the relief loans went to </a:t>
            </a:r>
            <a:r>
              <a:rPr lang="en-US" dirty="0" err="1" smtClean="0"/>
              <a:t>Ranas</a:t>
            </a:r>
            <a:r>
              <a:rPr lang="en-US" dirty="0" smtClean="0"/>
              <a:t> themselves – reflecting gossip in Kathmandu or propaganda amongst the </a:t>
            </a:r>
            <a:r>
              <a:rPr lang="en-US" dirty="0" err="1" smtClean="0"/>
              <a:t>diaspora</a:t>
            </a:r>
            <a:r>
              <a:rPr lang="en-US" dirty="0" smtClean="0"/>
              <a:t>?</a:t>
            </a:r>
          </a:p>
          <a:p>
            <a:r>
              <a:rPr lang="en-US" dirty="0" smtClean="0"/>
              <a:t>Hem Prasad </a:t>
            </a:r>
            <a:r>
              <a:rPr lang="en-US" dirty="0" err="1" smtClean="0"/>
              <a:t>Timilsina</a:t>
            </a:r>
            <a:r>
              <a:rPr lang="en-US" dirty="0" smtClean="0"/>
              <a:t>, survivor of both 1934 and 2015: `They didn’t do much for us that time either!’</a:t>
            </a:r>
          </a:p>
          <a:p>
            <a:endParaRPr lang="en-GB"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Earler</a:t>
            </a:r>
            <a:r>
              <a:rPr lang="en-US" dirty="0" smtClean="0"/>
              <a:t> British reports of discontent stress only pre-existing factors</a:t>
            </a:r>
            <a:endParaRPr lang="en-GB" dirty="0"/>
          </a:p>
        </p:txBody>
      </p:sp>
      <p:sp>
        <p:nvSpPr>
          <p:cNvPr id="3" name="Content Placeholder 2"/>
          <p:cNvSpPr>
            <a:spLocks noGrp="1"/>
          </p:cNvSpPr>
          <p:nvPr>
            <p:ph idx="1"/>
          </p:nvPr>
        </p:nvSpPr>
        <p:spPr>
          <a:xfrm>
            <a:off x="457200" y="1600200"/>
            <a:ext cx="8229600" cy="4853136"/>
          </a:xfrm>
        </p:spPr>
        <p:txBody>
          <a:bodyPr>
            <a:normAutofit fontScale="70000" lnSpcReduction="20000"/>
          </a:bodyPr>
          <a:lstStyle/>
          <a:p>
            <a:r>
              <a:rPr lang="en-US" dirty="0" smtClean="0"/>
              <a:t>`..</a:t>
            </a:r>
            <a:r>
              <a:rPr lang="en-GB" dirty="0" smtClean="0"/>
              <a:t>.there are already some indications of discontent from outlying districts in the hills where the feeling is gaining ground that Nepal is being exploited in the interests of one family (the </a:t>
            </a:r>
            <a:r>
              <a:rPr lang="en-GB" dirty="0" err="1" smtClean="0"/>
              <a:t>Ranas</a:t>
            </a:r>
            <a:r>
              <a:rPr lang="en-GB" dirty="0" smtClean="0"/>
              <a:t>) and of one valley, i.e. that of Kathmandu. These Mongolian </a:t>
            </a:r>
            <a:r>
              <a:rPr lang="en-GB" dirty="0" err="1" smtClean="0"/>
              <a:t>hillmen</a:t>
            </a:r>
            <a:r>
              <a:rPr lang="en-GB" dirty="0" smtClean="0"/>
              <a:t> are, by nature, long enduring and the murmurings are still faint but they are audible.’.(</a:t>
            </a:r>
            <a:r>
              <a:rPr lang="en-GB" b="1" dirty="0" err="1" smtClean="0"/>
              <a:t>Daukes</a:t>
            </a:r>
            <a:r>
              <a:rPr lang="en-GB" b="1" dirty="0" smtClean="0"/>
              <a:t> to Sir John Simon, Jan. 1935</a:t>
            </a:r>
            <a:r>
              <a:rPr lang="en-GB" dirty="0" smtClean="0"/>
              <a:t>)</a:t>
            </a:r>
          </a:p>
          <a:p>
            <a:endParaRPr lang="en-GB" dirty="0" smtClean="0"/>
          </a:p>
          <a:p>
            <a:r>
              <a:rPr lang="en-GB" dirty="0" smtClean="0"/>
              <a:t>`Not until after the War of 1914-1918 was anything done to improve the communication into Nepal. Since then the Nepalese railway between </a:t>
            </a:r>
            <a:r>
              <a:rPr lang="en-GB" dirty="0" err="1" smtClean="0"/>
              <a:t>Rexaul</a:t>
            </a:r>
            <a:r>
              <a:rPr lang="en-GB" dirty="0" smtClean="0"/>
              <a:t> and </a:t>
            </a:r>
            <a:r>
              <a:rPr lang="en-GB" dirty="0" err="1" smtClean="0"/>
              <a:t>Amlekhgunj</a:t>
            </a:r>
            <a:r>
              <a:rPr lang="en-GB" dirty="0" smtClean="0"/>
              <a:t>, a good motor road between </a:t>
            </a:r>
            <a:r>
              <a:rPr lang="en-GB" dirty="0" err="1" smtClean="0"/>
              <a:t>Amlekhgunj</a:t>
            </a:r>
            <a:r>
              <a:rPr lang="en-GB" dirty="0" smtClean="0"/>
              <a:t> and </a:t>
            </a:r>
            <a:r>
              <a:rPr lang="en-GB" dirty="0" err="1" smtClean="0"/>
              <a:t>Bhimphedi</a:t>
            </a:r>
            <a:r>
              <a:rPr lang="en-GB" dirty="0" smtClean="0"/>
              <a:t> and a vastly improved track from there to </a:t>
            </a:r>
            <a:r>
              <a:rPr lang="en-GB" dirty="0" err="1" smtClean="0"/>
              <a:t>Thankot</a:t>
            </a:r>
            <a:r>
              <a:rPr lang="en-GB" dirty="0" smtClean="0"/>
              <a:t> with a motor road into the capital were built…With the hideously uncomfortable journey to face between </a:t>
            </a:r>
            <a:r>
              <a:rPr lang="en-GB" dirty="0" err="1" smtClean="0"/>
              <a:t>Raxaul</a:t>
            </a:r>
            <a:r>
              <a:rPr lang="en-GB" dirty="0" smtClean="0"/>
              <a:t> and </a:t>
            </a:r>
            <a:r>
              <a:rPr lang="en-GB" dirty="0" err="1" smtClean="0"/>
              <a:t>Katmandu</a:t>
            </a:r>
            <a:r>
              <a:rPr lang="en-GB" dirty="0" smtClean="0"/>
              <a:t> in former days only those forced to travel moved between India and Nepal. Now there is a continual stream of traffic up and down the road.’(</a:t>
            </a:r>
            <a:r>
              <a:rPr lang="en-GB" b="1" dirty="0" err="1" smtClean="0"/>
              <a:t>Betham</a:t>
            </a:r>
            <a:r>
              <a:rPr lang="en-GB" b="1" dirty="0" smtClean="0"/>
              <a:t> to Halifax July 1940</a:t>
            </a:r>
            <a:r>
              <a:rPr lang="en-GB" dirty="0" smtClean="0"/>
              <a:t>)</a:t>
            </a:r>
          </a:p>
          <a:p>
            <a:pPr>
              <a:buNone/>
            </a:pPr>
            <a:r>
              <a:rPr lang="en-GB" dirty="0" smtClean="0"/>
              <a:t> </a:t>
            </a:r>
          </a:p>
          <a:p>
            <a:endParaRPr lang="en-GB"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altLang="zh-TW" dirty="0" smtClean="0"/>
              <a:t/>
            </a:r>
            <a:br>
              <a:rPr lang="en-GB" altLang="zh-TW" dirty="0" smtClean="0"/>
            </a:br>
            <a:r>
              <a:rPr lang="en-GB" altLang="zh-TW" dirty="0" smtClean="0">
                <a:solidFill>
                  <a:srgbClr val="FF0000"/>
                </a:solidFill>
              </a:rPr>
              <a:t>1 Nov1755 – Lisbon Earthquake</a:t>
            </a:r>
            <a:r>
              <a:rPr lang="en-GB" altLang="zh-TW" dirty="0" smtClean="0"/>
              <a:t/>
            </a:r>
            <a:br>
              <a:rPr lang="en-GB" altLang="zh-TW" dirty="0" smtClean="0"/>
            </a:br>
            <a:endParaRPr lang="zh-TW" altLang="en-US" dirty="0"/>
          </a:p>
        </p:txBody>
      </p:sp>
      <p:sp>
        <p:nvSpPr>
          <p:cNvPr id="3" name="Content Placeholder 2"/>
          <p:cNvSpPr>
            <a:spLocks noGrp="1"/>
          </p:cNvSpPr>
          <p:nvPr>
            <p:ph idx="1"/>
          </p:nvPr>
        </p:nvSpPr>
        <p:spPr>
          <a:xfrm>
            <a:off x="428596" y="1142984"/>
            <a:ext cx="8229600" cy="4525963"/>
          </a:xfrm>
        </p:spPr>
        <p:txBody>
          <a:bodyPr>
            <a:normAutofit/>
          </a:bodyPr>
          <a:lstStyle/>
          <a:p>
            <a:pPr lvl="1"/>
            <a:r>
              <a:rPr lang="en-GB" altLang="zh-TW" sz="1900" dirty="0" smtClean="0"/>
              <a:t>30-40,000 deaths in Lisbon, 10,000 elsewhere in Portugal	</a:t>
            </a:r>
          </a:p>
          <a:p>
            <a:pPr lvl="1"/>
            <a:r>
              <a:rPr lang="en-GB" altLang="zh-TW" sz="1900" dirty="0" smtClean="0"/>
              <a:t>accelerated the decline of Portugal as a major power</a:t>
            </a:r>
          </a:p>
          <a:p>
            <a:pPr lvl="1"/>
            <a:r>
              <a:rPr lang="en-GB" altLang="zh-TW" sz="1900" dirty="0" smtClean="0"/>
              <a:t>allowed the concentration of power in the hands of the Marquis of </a:t>
            </a:r>
            <a:r>
              <a:rPr lang="en-GB" altLang="zh-TW" sz="1900" dirty="0" err="1" smtClean="0"/>
              <a:t>Pombal</a:t>
            </a:r>
            <a:r>
              <a:rPr lang="en-GB" altLang="zh-TW" sz="1900" dirty="0" smtClean="0"/>
              <a:t>, who expels the Jesuits, undertakes  planned reconstruction of Lisbon</a:t>
            </a:r>
          </a:p>
          <a:p>
            <a:pPr lvl="1"/>
            <a:r>
              <a:rPr lang="en-GB" altLang="zh-TW" sz="1900" dirty="0" smtClean="0"/>
              <a:t>Particularly through Voltaire’s reaction, strengthened secularisation of the European intelligentsia</a:t>
            </a:r>
            <a:r>
              <a:rPr lang="en-GB" altLang="zh-TW" dirty="0" smtClean="0"/>
              <a:t>. </a:t>
            </a:r>
          </a:p>
          <a:p>
            <a:pPr lvl="1"/>
            <a:endParaRPr lang="zh-TW" altLang="en-US" dirty="0"/>
          </a:p>
        </p:txBody>
      </p:sp>
      <p:pic>
        <p:nvPicPr>
          <p:cNvPr id="1028" name="Picture 4" descr="https://upload.wikimedia.org/wikipedia/commons/2/28/Lissabon-2.jpg"/>
          <p:cNvPicPr>
            <a:picLocks noChangeAspect="1" noChangeArrowheads="1"/>
          </p:cNvPicPr>
          <p:nvPr/>
        </p:nvPicPr>
        <p:blipFill>
          <a:blip r:embed="rId2" cstate="print"/>
          <a:srcRect/>
          <a:stretch>
            <a:fillRect/>
          </a:stretch>
        </p:blipFill>
        <p:spPr bwMode="auto">
          <a:xfrm>
            <a:off x="2428860" y="3643314"/>
            <a:ext cx="4714908" cy="3844464"/>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dirty="0" smtClean="0">
                <a:solidFill>
                  <a:srgbClr val="FF0000"/>
                </a:solidFill>
              </a:rPr>
              <a:t>Political consequences (III)</a:t>
            </a:r>
            <a:br>
              <a:rPr lang="en-US" dirty="0" smtClean="0">
                <a:solidFill>
                  <a:srgbClr val="FF0000"/>
                </a:solidFill>
              </a:rPr>
            </a:br>
            <a:r>
              <a:rPr lang="en-US" dirty="0" smtClean="0">
                <a:solidFill>
                  <a:srgbClr val="FF0000"/>
                </a:solidFill>
              </a:rPr>
              <a:t>The army – British Resident claims in his report for 1940</a:t>
            </a:r>
            <a:endParaRPr lang="en-GB" dirty="0">
              <a:solidFill>
                <a:srgbClr val="FF0000"/>
              </a:solidFill>
            </a:endParaRPr>
          </a:p>
        </p:txBody>
      </p:sp>
      <p:sp>
        <p:nvSpPr>
          <p:cNvPr id="3" name="Content Placeholder 2"/>
          <p:cNvSpPr>
            <a:spLocks noGrp="1"/>
          </p:cNvSpPr>
          <p:nvPr>
            <p:ph idx="1"/>
          </p:nvPr>
        </p:nvSpPr>
        <p:spPr/>
        <p:txBody>
          <a:bodyPr>
            <a:normAutofit fontScale="92500" lnSpcReduction="10000"/>
          </a:bodyPr>
          <a:lstStyle/>
          <a:p>
            <a:endParaRPr lang="en-US" dirty="0" smtClean="0"/>
          </a:p>
          <a:p>
            <a:r>
              <a:rPr lang="en-US" dirty="0" smtClean="0"/>
              <a:t>Discontent in the army over </a:t>
            </a:r>
            <a:r>
              <a:rPr lang="en-US" dirty="0" err="1" smtClean="0"/>
              <a:t>Juddha’s</a:t>
            </a:r>
            <a:r>
              <a:rPr lang="en-US" dirty="0" smtClean="0"/>
              <a:t> refusal to waive repayment of their 4 months advance of pay in the same way as civilian loans</a:t>
            </a:r>
          </a:p>
          <a:p>
            <a:r>
              <a:rPr lang="en-US" dirty="0" err="1" smtClean="0"/>
              <a:t>Juddha</a:t>
            </a:r>
            <a:r>
              <a:rPr lang="en-US" dirty="0" smtClean="0"/>
              <a:t> said to have been almost relieved at outbreak of war in 1939 as the most disaffected regiments could be included in the 8 sent for garrison duty in India</a:t>
            </a:r>
          </a:p>
          <a:p>
            <a:r>
              <a:rPr lang="en-US" dirty="0" smtClean="0"/>
              <a:t>Troops unsuccessfully petitioned on the eve of departure for reimbursement </a:t>
            </a:r>
            <a:endParaRPr lang="en-GB"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err="1" smtClean="0"/>
              <a:t>Kohat</a:t>
            </a:r>
            <a:r>
              <a:rPr lang="en-US" dirty="0" smtClean="0"/>
              <a:t> Incident</a:t>
            </a:r>
            <a:endParaRPr lang="en-GB" dirty="0"/>
          </a:p>
        </p:txBody>
      </p:sp>
      <p:pic>
        <p:nvPicPr>
          <p:cNvPr id="4" name="Picture 2" descr="https://upload.wikimedia.org/wikipedia/commons/thumb/8/8e/Kohat_Velly.jpg/800px-Kohat_Velly.jpg"/>
          <p:cNvPicPr>
            <a:picLocks noChangeAspect="1" noChangeArrowheads="1"/>
          </p:cNvPicPr>
          <p:nvPr/>
        </p:nvPicPr>
        <p:blipFill>
          <a:blip r:embed="rId2" cstate="print"/>
          <a:srcRect/>
          <a:stretch>
            <a:fillRect/>
          </a:stretch>
        </p:blipFill>
        <p:spPr bwMode="auto">
          <a:xfrm>
            <a:off x="1" y="1268761"/>
            <a:ext cx="5978020" cy="3168351"/>
          </a:xfrm>
          <a:prstGeom prst="rect">
            <a:avLst/>
          </a:prstGeom>
          <a:noFill/>
        </p:spPr>
      </p:pic>
      <p:pic>
        <p:nvPicPr>
          <p:cNvPr id="5" name="Picture 3" descr="C:\Users\JOHN\Downloads\Tehsil_gate.jpg"/>
          <p:cNvPicPr>
            <a:picLocks noGrp="1" noChangeAspect="1" noChangeArrowheads="1"/>
          </p:cNvPicPr>
          <p:nvPr>
            <p:ph idx="1"/>
          </p:nvPr>
        </p:nvPicPr>
        <p:blipFill>
          <a:blip r:embed="rId3" cstate="print"/>
          <a:srcRect/>
          <a:stretch>
            <a:fillRect/>
          </a:stretch>
        </p:blipFill>
        <p:spPr bwMode="auto">
          <a:xfrm>
            <a:off x="3981450" y="3343275"/>
            <a:ext cx="5162550" cy="3514725"/>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661248"/>
            <a:ext cx="8676456" cy="1196752"/>
          </a:xfrm>
        </p:spPr>
        <p:txBody>
          <a:bodyPr>
            <a:normAutofit/>
          </a:bodyPr>
          <a:lstStyle/>
          <a:p>
            <a:r>
              <a:rPr lang="en-US" sz="2400" dirty="0" err="1" smtClean="0"/>
              <a:t>Kohat</a:t>
            </a:r>
            <a:r>
              <a:rPr lang="en-US" sz="2400" dirty="0" smtClean="0"/>
              <a:t> (in Pakistan’s present-day </a:t>
            </a:r>
            <a:r>
              <a:rPr lang="en-GB" sz="2400" dirty="0" err="1" smtClean="0"/>
              <a:t>Pakhtunkhwa</a:t>
            </a:r>
            <a:r>
              <a:rPr lang="en-GB" sz="2400" dirty="0" smtClean="0"/>
              <a:t>-Khyber province)</a:t>
            </a:r>
            <a:endParaRPr lang="en-GB" sz="2400" dirty="0"/>
          </a:p>
        </p:txBody>
      </p:sp>
      <p:sp>
        <p:nvSpPr>
          <p:cNvPr id="3" name="Subtitle 2"/>
          <p:cNvSpPr>
            <a:spLocks noGrp="1"/>
          </p:cNvSpPr>
          <p:nvPr>
            <p:ph type="subTitle" idx="1"/>
          </p:nvPr>
        </p:nvSpPr>
        <p:spPr/>
        <p:txBody>
          <a:bodyPr/>
          <a:lstStyle/>
          <a:p>
            <a:endParaRPr lang="en-GB"/>
          </a:p>
        </p:txBody>
      </p:sp>
      <p:pic>
        <p:nvPicPr>
          <p:cNvPr id="4" name="Picture 5" descr="Kohat NWFP.svg"/>
          <p:cNvPicPr>
            <a:picLocks noChangeAspect="1" noChangeArrowheads="1"/>
          </p:cNvPicPr>
          <p:nvPr/>
        </p:nvPicPr>
        <p:blipFill>
          <a:blip r:embed="rId2" cstate="print"/>
          <a:srcRect/>
          <a:stretch>
            <a:fillRect/>
          </a:stretch>
        </p:blipFill>
        <p:spPr bwMode="auto">
          <a:xfrm>
            <a:off x="1691680" y="0"/>
            <a:ext cx="5675784" cy="6101469"/>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Events (</a:t>
            </a:r>
            <a:r>
              <a:rPr lang="en-US" dirty="0" err="1" smtClean="0"/>
              <a:t>Uprety</a:t>
            </a:r>
            <a:r>
              <a:rPr lang="en-US" dirty="0" smtClean="0"/>
              <a:t> 1984, </a:t>
            </a:r>
            <a:r>
              <a:rPr lang="en-US" dirty="0" err="1" smtClean="0"/>
              <a:t>Betham’s</a:t>
            </a:r>
            <a:r>
              <a:rPr lang="en-US" dirty="0" smtClean="0"/>
              <a:t> Report for 1941)</a:t>
            </a:r>
            <a:endParaRPr lang="en-GB" dirty="0"/>
          </a:p>
        </p:txBody>
      </p:sp>
      <p:sp>
        <p:nvSpPr>
          <p:cNvPr id="3" name="Content Placeholder 2"/>
          <p:cNvSpPr>
            <a:spLocks noGrp="1"/>
          </p:cNvSpPr>
          <p:nvPr>
            <p:ph idx="1"/>
          </p:nvPr>
        </p:nvSpPr>
        <p:spPr>
          <a:xfrm>
            <a:off x="457200" y="1600200"/>
            <a:ext cx="8229600" cy="5257800"/>
          </a:xfrm>
        </p:spPr>
        <p:txBody>
          <a:bodyPr>
            <a:normAutofit lnSpcReduction="10000"/>
          </a:bodyPr>
          <a:lstStyle/>
          <a:p>
            <a:r>
              <a:rPr lang="en-US" sz="2400" dirty="0" smtClean="0"/>
              <a:t>Battalion stationed at </a:t>
            </a:r>
            <a:r>
              <a:rPr lang="en-US" sz="2400" dirty="0" err="1" smtClean="0"/>
              <a:t>Kohat</a:t>
            </a:r>
            <a:r>
              <a:rPr lang="en-US" sz="2400" dirty="0" smtClean="0"/>
              <a:t> riot on 1 January over a supplementary ration given in kind rather than cash</a:t>
            </a:r>
          </a:p>
          <a:p>
            <a:r>
              <a:rPr lang="en-US" sz="2400" dirty="0" smtClean="0"/>
              <a:t>Officers unable or unwilling to restore order – five Nepali and the attached British officer slightly injured</a:t>
            </a:r>
          </a:p>
          <a:p>
            <a:r>
              <a:rPr lang="en-US" sz="2400" dirty="0" smtClean="0"/>
              <a:t>British district commander secures </a:t>
            </a:r>
            <a:r>
              <a:rPr lang="en-US" sz="2400" dirty="0" err="1" smtClean="0"/>
              <a:t>armoury</a:t>
            </a:r>
            <a:r>
              <a:rPr lang="en-US" sz="2400" dirty="0" smtClean="0"/>
              <a:t> </a:t>
            </a:r>
          </a:p>
          <a:p>
            <a:r>
              <a:rPr lang="en-US" sz="2400" dirty="0" err="1" smtClean="0"/>
              <a:t>Bahadur</a:t>
            </a:r>
            <a:r>
              <a:rPr lang="en-US" sz="2400" dirty="0" smtClean="0"/>
              <a:t> summoned from Delhi. The unit is paraded  (with armed British and Indian units nearby) and obeys order to ground </a:t>
            </a:r>
            <a:r>
              <a:rPr lang="en-US" sz="2400" dirty="0" err="1" smtClean="0"/>
              <a:t>khukuris</a:t>
            </a:r>
            <a:endParaRPr lang="en-US" sz="2400" dirty="0" smtClean="0"/>
          </a:p>
          <a:p>
            <a:r>
              <a:rPr lang="en-US" sz="2400" dirty="0" smtClean="0"/>
              <a:t>22 ringleaders arrested and sent to Kathmandu, </a:t>
            </a:r>
            <a:r>
              <a:rPr lang="en-US" sz="2400" dirty="0" err="1" smtClean="0"/>
              <a:t>Subedar</a:t>
            </a:r>
            <a:r>
              <a:rPr lang="en-US" sz="2400" dirty="0" smtClean="0"/>
              <a:t> </a:t>
            </a:r>
            <a:r>
              <a:rPr lang="en-US" sz="2400" dirty="0" err="1" smtClean="0"/>
              <a:t>Megh</a:t>
            </a:r>
            <a:r>
              <a:rPr lang="en-US" sz="2400" dirty="0" smtClean="0"/>
              <a:t> </a:t>
            </a:r>
            <a:r>
              <a:rPr lang="en-US" sz="2400" dirty="0" err="1" smtClean="0"/>
              <a:t>Bahadur</a:t>
            </a:r>
            <a:r>
              <a:rPr lang="en-US" sz="2400" dirty="0" smtClean="0"/>
              <a:t> </a:t>
            </a:r>
            <a:r>
              <a:rPr lang="en-US" sz="2400" dirty="0" err="1" smtClean="0"/>
              <a:t>Thapa</a:t>
            </a:r>
            <a:r>
              <a:rPr lang="en-US" sz="2400" dirty="0" smtClean="0"/>
              <a:t> hanged at noon on the </a:t>
            </a:r>
            <a:r>
              <a:rPr lang="en-US" sz="2400" dirty="0" err="1" smtClean="0"/>
              <a:t>Tundikhel</a:t>
            </a:r>
            <a:r>
              <a:rPr lang="en-US" sz="2400" dirty="0" smtClean="0"/>
              <a:t>.</a:t>
            </a:r>
          </a:p>
          <a:p>
            <a:r>
              <a:rPr lang="en-US" sz="2400" dirty="0" smtClean="0"/>
              <a:t>Some of the Nepal officers publicly beaten in Kathmandu</a:t>
            </a:r>
          </a:p>
          <a:p>
            <a:r>
              <a:rPr lang="en-US" sz="2400" dirty="0" smtClean="0"/>
              <a:t>The unit temporarily disarmed, later used as a demonstration battalion under British officers</a:t>
            </a:r>
          </a:p>
          <a:p>
            <a:endParaRPr lang="en-GB"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UNDERLYING CAUSES</a:t>
            </a:r>
            <a:endParaRPr lang="en-GB" dirty="0"/>
          </a:p>
        </p:txBody>
      </p:sp>
      <p:sp>
        <p:nvSpPr>
          <p:cNvPr id="3" name="Content Placeholder 2"/>
          <p:cNvSpPr>
            <a:spLocks noGrp="1"/>
          </p:cNvSpPr>
          <p:nvPr>
            <p:ph idx="1"/>
          </p:nvPr>
        </p:nvSpPr>
        <p:spPr/>
        <p:txBody>
          <a:bodyPr>
            <a:normAutofit fontScale="85000" lnSpcReduction="10000"/>
          </a:bodyPr>
          <a:lstStyle/>
          <a:p>
            <a:r>
              <a:rPr lang="en-US" dirty="0" smtClean="0"/>
              <a:t>All sources agree on command failure by unit’s officers. British Indian army officers </a:t>
            </a:r>
            <a:r>
              <a:rPr lang="en-US" dirty="0" err="1" smtClean="0"/>
              <a:t>emphasise</a:t>
            </a:r>
            <a:r>
              <a:rPr lang="en-US" dirty="0" smtClean="0"/>
              <a:t> this, arguing, against protests by </a:t>
            </a:r>
            <a:r>
              <a:rPr lang="en-US" dirty="0" err="1" smtClean="0"/>
              <a:t>Juddha</a:t>
            </a:r>
            <a:r>
              <a:rPr lang="en-US" dirty="0" smtClean="0"/>
              <a:t> and the British Government of India’s Foreign Department, that unit concerned should be kept under British </a:t>
            </a:r>
            <a:r>
              <a:rPr lang="en-US" dirty="0" err="1" smtClean="0"/>
              <a:t>Gurkha</a:t>
            </a:r>
            <a:r>
              <a:rPr lang="en-US" dirty="0" smtClean="0"/>
              <a:t> officers</a:t>
            </a:r>
          </a:p>
          <a:p>
            <a:r>
              <a:rPr lang="en-US" dirty="0" err="1" smtClean="0"/>
              <a:t>Uprety</a:t>
            </a:r>
            <a:r>
              <a:rPr lang="en-US" dirty="0" smtClean="0"/>
              <a:t> and oral tradition within Nepal Army suggest cultural adjustment problems – latter sometimes specifically blaming the Muslim environment – and suspicion meat supplied might be beef</a:t>
            </a:r>
          </a:p>
          <a:p>
            <a:r>
              <a:rPr lang="en-US" dirty="0" err="1" smtClean="0"/>
              <a:t>Betham</a:t>
            </a:r>
            <a:r>
              <a:rPr lang="en-US" dirty="0" smtClean="0"/>
              <a:t> cites earthquake advance grievance and highlights C-class </a:t>
            </a:r>
            <a:r>
              <a:rPr lang="en-US" dirty="0" err="1" smtClean="0"/>
              <a:t>Ranas</a:t>
            </a:r>
            <a:r>
              <a:rPr lang="en-US" dirty="0" smtClean="0"/>
              <a:t> among the inadequate officers</a:t>
            </a:r>
            <a:endParaRPr lang="en-GB"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332656"/>
            <a:ext cx="8229600" cy="1143000"/>
          </a:xfrm>
        </p:spPr>
        <p:txBody>
          <a:bodyPr>
            <a:normAutofit/>
          </a:bodyPr>
          <a:lstStyle/>
          <a:p>
            <a:r>
              <a:rPr lang="en-US" sz="3200" b="1" dirty="0" smtClean="0"/>
              <a:t>Wider disaffection in the army (Undated intelligence report – Jan/Feb 1941?)</a:t>
            </a:r>
            <a:endParaRPr lang="en-GB" sz="3200" b="1" dirty="0"/>
          </a:p>
        </p:txBody>
      </p:sp>
      <p:sp>
        <p:nvSpPr>
          <p:cNvPr id="3" name="Content Placeholder 2"/>
          <p:cNvSpPr>
            <a:spLocks noGrp="1"/>
          </p:cNvSpPr>
          <p:nvPr>
            <p:ph idx="1"/>
          </p:nvPr>
        </p:nvSpPr>
        <p:spPr/>
        <p:txBody>
          <a:bodyPr>
            <a:normAutofit fontScale="92500" lnSpcReduction="10000"/>
          </a:bodyPr>
          <a:lstStyle/>
          <a:p>
            <a:r>
              <a:rPr lang="en-US" dirty="0" smtClean="0"/>
              <a:t>`Discontent is obvious and it was somewhat of a shock to me when a short time after the arrival of the Nepalese in India, I invited a few of the [</a:t>
            </a:r>
            <a:r>
              <a:rPr lang="en-US" dirty="0" err="1" smtClean="0"/>
              <a:t>Thakuri</a:t>
            </a:r>
            <a:r>
              <a:rPr lang="en-US" dirty="0" smtClean="0"/>
              <a:t> and </a:t>
            </a:r>
            <a:r>
              <a:rPr lang="en-US" dirty="0" err="1" smtClean="0"/>
              <a:t>Chettri</a:t>
            </a:r>
            <a:r>
              <a:rPr lang="en-US" dirty="0" smtClean="0"/>
              <a:t>] officers to my house, they immediately with one accord commenced to expound the evils of the present system’</a:t>
            </a:r>
          </a:p>
          <a:p>
            <a:r>
              <a:rPr lang="en-US" dirty="0" smtClean="0"/>
              <a:t>Particular resentment against the restrictions imposed on them by the  `Guru </a:t>
            </a:r>
            <a:r>
              <a:rPr lang="en-US" dirty="0" err="1" smtClean="0"/>
              <a:t>Maharaj</a:t>
            </a:r>
            <a:r>
              <a:rPr lang="en-US" dirty="0" smtClean="0"/>
              <a:t>’ or `Pope of Nepal’, who they saw as partially controlling </a:t>
            </a:r>
            <a:r>
              <a:rPr lang="en-US" dirty="0" err="1" smtClean="0"/>
              <a:t>Juddha</a:t>
            </a:r>
            <a:r>
              <a:rPr lang="en-US" dirty="0" smtClean="0"/>
              <a:t>.</a:t>
            </a:r>
            <a:endParaRPr lang="en-GB"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zh-TW" dirty="0" smtClean="0">
                <a:solidFill>
                  <a:srgbClr val="FF0000"/>
                </a:solidFill>
              </a:rPr>
              <a:t>NEPAL – 21 August 1988 (6.6 M)</a:t>
            </a:r>
            <a:endParaRPr lang="zh-TW" altLang="en-US" dirty="0"/>
          </a:p>
        </p:txBody>
      </p:sp>
      <p:sp>
        <p:nvSpPr>
          <p:cNvPr id="3" name="Content Placeholder 2"/>
          <p:cNvSpPr>
            <a:spLocks noGrp="1"/>
          </p:cNvSpPr>
          <p:nvPr>
            <p:ph idx="1"/>
          </p:nvPr>
        </p:nvSpPr>
        <p:spPr>
          <a:xfrm>
            <a:off x="500034" y="1285860"/>
            <a:ext cx="8229600" cy="4525963"/>
          </a:xfrm>
        </p:spPr>
        <p:txBody>
          <a:bodyPr/>
          <a:lstStyle/>
          <a:p>
            <a:r>
              <a:rPr lang="en-GB" altLang="zh-TW" sz="2400" dirty="0" smtClean="0"/>
              <a:t>Affected primarily in the eastern hills and the city of </a:t>
            </a:r>
            <a:r>
              <a:rPr lang="en-GB" altLang="zh-TW" sz="2400" dirty="0" err="1" smtClean="0"/>
              <a:t>Dharan</a:t>
            </a:r>
            <a:r>
              <a:rPr lang="en-GB" altLang="zh-TW" sz="2400" dirty="0" smtClean="0"/>
              <a:t> but some around 1750 houses destroyed or rendered uninhabitable in </a:t>
            </a:r>
            <a:r>
              <a:rPr lang="en-GB" altLang="zh-TW" sz="2400" dirty="0" err="1" smtClean="0"/>
              <a:t>Bhaktapur</a:t>
            </a:r>
            <a:r>
              <a:rPr lang="en-GB" altLang="zh-TW" sz="2400" dirty="0" smtClean="0"/>
              <a:t> in the Nepal Valley</a:t>
            </a:r>
          </a:p>
          <a:p>
            <a:r>
              <a:rPr lang="en-GB" altLang="zh-TW" sz="2400" dirty="0" smtClean="0"/>
              <a:t>721 dead (plus c. 400 in adjoining areas of India), around 60,000 homes completely or partially destroyed. </a:t>
            </a:r>
          </a:p>
          <a:p>
            <a:r>
              <a:rPr lang="en-GB" altLang="zh-TW" sz="2400" dirty="0" smtClean="0"/>
              <a:t>Foreign financial assistance actively sought, in contrast to 1934, but, as before, government anxious to retain full control of relief activities.</a:t>
            </a:r>
          </a:p>
          <a:p>
            <a:endParaRPr lang="zh-TW" altLang="en-US" dirty="0"/>
          </a:p>
        </p:txBody>
      </p:sp>
      <p:pic>
        <p:nvPicPr>
          <p:cNvPr id="19458" name="Picture 2" descr="Image result for map of dharan's in nepal"/>
          <p:cNvPicPr>
            <a:picLocks noChangeAspect="1" noChangeArrowheads="1"/>
          </p:cNvPicPr>
          <p:nvPr/>
        </p:nvPicPr>
        <p:blipFill>
          <a:blip r:embed="rId2" cstate="print"/>
          <a:srcRect/>
          <a:stretch>
            <a:fillRect/>
          </a:stretch>
        </p:blipFill>
        <p:spPr bwMode="auto">
          <a:xfrm>
            <a:off x="4786314" y="4572008"/>
            <a:ext cx="3660442" cy="2136934"/>
          </a:xfrm>
          <a:prstGeom prst="rect">
            <a:avLst/>
          </a:prstGeom>
          <a:noFill/>
        </p:spPr>
      </p:pic>
      <p:pic>
        <p:nvPicPr>
          <p:cNvPr id="5" name="Picture 2" descr="Awareness Meeting at the Earthquake Memorial 22 August 2007 Dharan"/>
          <p:cNvPicPr>
            <a:picLocks noChangeAspect="1" noChangeArrowheads="1"/>
          </p:cNvPicPr>
          <p:nvPr/>
        </p:nvPicPr>
        <p:blipFill>
          <a:blip r:embed="rId3" cstate="print"/>
          <a:srcRect/>
          <a:stretch>
            <a:fillRect/>
          </a:stretch>
        </p:blipFill>
        <p:spPr bwMode="auto">
          <a:xfrm>
            <a:off x="642910" y="4572008"/>
            <a:ext cx="3240360" cy="217781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Reconstruction after 1988</a:t>
            </a:r>
            <a:endParaRPr lang="en-GB" dirty="0"/>
          </a:p>
        </p:txBody>
      </p:sp>
      <p:sp>
        <p:nvSpPr>
          <p:cNvPr id="3" name="Content Placeholder 2"/>
          <p:cNvSpPr>
            <a:spLocks noGrp="1"/>
          </p:cNvSpPr>
          <p:nvPr>
            <p:ph idx="1"/>
          </p:nvPr>
        </p:nvSpPr>
        <p:spPr/>
        <p:txBody>
          <a:bodyPr>
            <a:normAutofit fontScale="62500" lnSpcReduction="20000"/>
          </a:bodyPr>
          <a:lstStyle/>
          <a:p>
            <a:r>
              <a:rPr lang="en-US" dirty="0" smtClean="0"/>
              <a:t>House rebuilding loans of 5000 rupees at 1% interest were offered, with option of an additional 5000 at 10% and 15% on anything beyond 10,000. 53,000 households benefited.  In 1992 the government cancelled repayment </a:t>
            </a:r>
            <a:r>
              <a:rPr lang="en-US" dirty="0" smtClean="0"/>
              <a:t> of the basic  5000 rupees for all who had  </a:t>
            </a:r>
            <a:r>
              <a:rPr lang="en-US" smtClean="0"/>
              <a:t>bororwed</a:t>
            </a:r>
            <a:r>
              <a:rPr lang="en-US" dirty="0" smtClean="0"/>
              <a:t> no more than 10.000.  </a:t>
            </a:r>
            <a:r>
              <a:rPr lang="en-US" dirty="0" smtClean="0"/>
              <a:t>Those who had borrowed higher amounts often then withheld repayment in the hope that their loans also would eventually be forgiven (World Bank 1997)</a:t>
            </a:r>
          </a:p>
          <a:p>
            <a:pPr>
              <a:buNone/>
            </a:pPr>
            <a:endParaRPr lang="en-US" dirty="0" smtClean="0"/>
          </a:p>
          <a:p>
            <a:r>
              <a:rPr lang="en-US" dirty="0" smtClean="0"/>
              <a:t>Free technical advice for village homes and grants for installation of toilet and  smokeless stove (features compulsory in towns) but only a minority of rural households took this up.</a:t>
            </a:r>
          </a:p>
          <a:p>
            <a:endParaRPr lang="en-US" dirty="0" smtClean="0"/>
          </a:p>
          <a:p>
            <a:r>
              <a:rPr lang="en-US" dirty="0" smtClean="0"/>
              <a:t>A World Bank credit of US$41.5 million agreed in April 1989 for a </a:t>
            </a:r>
            <a:r>
              <a:rPr lang="en-US" dirty="0" err="1" smtClean="0"/>
              <a:t>programme</a:t>
            </a:r>
            <a:r>
              <a:rPr lang="en-US" dirty="0" smtClean="0"/>
              <a:t>  under a Town Development Fund Board covering both reconstruction and an urban development scheme already under discussion before the quake but the urban development component was not successful because of poor absorptive capacity of the municipalities.</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Safety initiatives </a:t>
            </a:r>
            <a:r>
              <a:rPr lang="en-US" dirty="0" smtClean="0"/>
              <a:t>following the 1988 earthquake</a:t>
            </a:r>
            <a:endParaRPr lang="en-GB" dirty="0"/>
          </a:p>
        </p:txBody>
      </p:sp>
      <p:sp>
        <p:nvSpPr>
          <p:cNvPr id="3" name="Content Placeholder 2"/>
          <p:cNvSpPr>
            <a:spLocks noGrp="1"/>
          </p:cNvSpPr>
          <p:nvPr>
            <p:ph idx="1"/>
          </p:nvPr>
        </p:nvSpPr>
        <p:spPr/>
        <p:txBody>
          <a:bodyPr>
            <a:normAutofit fontScale="77500" lnSpcReduction="20000"/>
          </a:bodyPr>
          <a:lstStyle/>
          <a:p>
            <a:r>
              <a:rPr lang="en-US" dirty="0" err="1" smtClean="0"/>
              <a:t>Focussed</a:t>
            </a:r>
            <a:r>
              <a:rPr lang="en-US" dirty="0" smtClean="0"/>
              <a:t> attention both from professionals and in the Kathmandu media on the earthquake safety issues</a:t>
            </a:r>
          </a:p>
          <a:p>
            <a:r>
              <a:rPr lang="en-US" dirty="0" smtClean="0"/>
              <a:t>Drawing up of a National Building Code made compulsory in urban areas in 2005.  But apparent after 2015 quake that enforcement had been weak.</a:t>
            </a:r>
          </a:p>
          <a:p>
            <a:r>
              <a:rPr lang="en-GB" dirty="0" smtClean="0"/>
              <a:t>Institution of an annual Earthquake Safety Day in1999.</a:t>
            </a:r>
            <a:endParaRPr lang="en-US" dirty="0" smtClean="0"/>
          </a:p>
          <a:p>
            <a:r>
              <a:rPr lang="en-US" dirty="0" smtClean="0"/>
              <a:t>Production of  educational materials for schools, including the Red Panda videos. Many </a:t>
            </a:r>
            <a:r>
              <a:rPr lang="en-US" dirty="0" err="1" smtClean="0"/>
              <a:t>programmes</a:t>
            </a:r>
            <a:r>
              <a:rPr lang="en-US" dirty="0" smtClean="0"/>
              <a:t> were of high quality but coverage inadequate. Research after 2015 found that most earthquake victims had been unaware of the internationally endorsed `Drop, Cover and Hold on’ advice that had been </a:t>
            </a:r>
            <a:r>
              <a:rPr lang="en-US" dirty="0" err="1" smtClean="0"/>
              <a:t>emphasised</a:t>
            </a:r>
            <a:r>
              <a:rPr lang="en-US" dirty="0" smtClean="0"/>
              <a:t> in Nepal from 1988 onwards.</a:t>
            </a:r>
          </a:p>
          <a:p>
            <a:endParaRPr lang="en-GB"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5357826"/>
            <a:ext cx="8208912" cy="1500174"/>
          </a:xfrm>
        </p:spPr>
        <p:txBody>
          <a:bodyPr>
            <a:noAutofit/>
          </a:bodyPr>
          <a:lstStyle/>
          <a:p>
            <a:r>
              <a:rPr lang="en-GB" sz="2000" b="1" dirty="0" smtClean="0"/>
              <a:t>Disaster Risk Reduction: Red Panda PSA  </a:t>
            </a:r>
            <a:br>
              <a:rPr lang="en-GB" sz="2000" b="1" dirty="0" smtClean="0"/>
            </a:br>
            <a:r>
              <a:rPr lang="en-GB" sz="2000" b="1" dirty="0" smtClean="0"/>
              <a:t>(US Embassy/Ministry of Home Affairs 2013)</a:t>
            </a:r>
            <a:br>
              <a:rPr lang="en-GB" sz="2000" b="1" dirty="0" smtClean="0"/>
            </a:br>
            <a:r>
              <a:rPr lang="en-GB" sz="2000" b="1" dirty="0" smtClean="0"/>
              <a:t>English version of video: </a:t>
            </a:r>
            <a:r>
              <a:rPr lang="en-US" sz="2000" dirty="0" smtClean="0">
                <a:hlinkClick r:id="rId2"/>
              </a:rPr>
              <a:t>https://www.youtube.com/watch?v=B_uSwAXkerA</a:t>
            </a:r>
            <a:endParaRPr lang="en-GB" sz="2000" dirty="0"/>
          </a:p>
        </p:txBody>
      </p:sp>
      <p:sp>
        <p:nvSpPr>
          <p:cNvPr id="3" name="Content Placeholder 2"/>
          <p:cNvSpPr>
            <a:spLocks noGrp="1"/>
          </p:cNvSpPr>
          <p:nvPr>
            <p:ph idx="1"/>
          </p:nvPr>
        </p:nvSpPr>
        <p:spPr>
          <a:xfrm>
            <a:off x="1475656" y="1600201"/>
            <a:ext cx="7211144" cy="2692896"/>
          </a:xfrm>
        </p:spPr>
        <p:txBody>
          <a:bodyPr/>
          <a:lstStyle/>
          <a:p>
            <a:endParaRPr lang="en-GB" dirty="0"/>
          </a:p>
        </p:txBody>
      </p:sp>
      <p:pic>
        <p:nvPicPr>
          <p:cNvPr id="2050" name="Picture 2"/>
          <p:cNvPicPr>
            <a:picLocks noChangeAspect="1" noChangeArrowheads="1"/>
          </p:cNvPicPr>
          <p:nvPr/>
        </p:nvPicPr>
        <p:blipFill>
          <a:blip r:embed="rId3" cstate="print"/>
          <a:srcRect/>
          <a:stretch>
            <a:fillRect/>
          </a:stretch>
        </p:blipFill>
        <p:spPr bwMode="auto">
          <a:xfrm>
            <a:off x="0" y="-1"/>
            <a:ext cx="9144000" cy="52692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altLang="zh-TW" b="1" dirty="0" smtClean="0">
                <a:solidFill>
                  <a:srgbClr val="FF0000"/>
                </a:solidFill>
              </a:rPr>
              <a:t>TOKYO/YOKOHAMA</a:t>
            </a:r>
            <a:br>
              <a:rPr lang="en-GB" altLang="zh-TW" b="1" dirty="0" smtClean="0">
                <a:solidFill>
                  <a:srgbClr val="FF0000"/>
                </a:solidFill>
              </a:rPr>
            </a:br>
            <a:r>
              <a:rPr lang="en-GB" altLang="zh-TW" b="1" dirty="0" smtClean="0">
                <a:solidFill>
                  <a:srgbClr val="FF0000"/>
                </a:solidFill>
              </a:rPr>
              <a:t>1 September 1923</a:t>
            </a:r>
            <a:endParaRPr lang="zh-TW" altLang="en-US" b="1" dirty="0">
              <a:solidFill>
                <a:srgbClr val="FF0000"/>
              </a:solidFill>
            </a:endParaRPr>
          </a:p>
        </p:txBody>
      </p:sp>
      <p:sp>
        <p:nvSpPr>
          <p:cNvPr id="3" name="Content Placeholder 2"/>
          <p:cNvSpPr>
            <a:spLocks noGrp="1"/>
          </p:cNvSpPr>
          <p:nvPr>
            <p:ph idx="1"/>
          </p:nvPr>
        </p:nvSpPr>
        <p:spPr/>
        <p:txBody>
          <a:bodyPr>
            <a:normAutofit/>
          </a:bodyPr>
          <a:lstStyle/>
          <a:p>
            <a:r>
              <a:rPr lang="en-GB" altLang="zh-TW" sz="2000" dirty="0" smtClean="0"/>
              <a:t>Between 105,000 and 142,000 dead (mostly from subsequent fire)</a:t>
            </a:r>
          </a:p>
          <a:p>
            <a:r>
              <a:rPr lang="en-GB" altLang="zh-TW" sz="2000" dirty="0" smtClean="0"/>
              <a:t>The army’s administrative role under ten weeks of martial law (during which some soldiers and police connived in the lynching of 6,000-10,000 Korean labourers), plus subsequent financial problems may have paved the way for military dominance of the Japanese government.</a:t>
            </a:r>
            <a:endParaRPr lang="zh-TW" altLang="en-US" sz="2000" dirty="0"/>
          </a:p>
        </p:txBody>
      </p:sp>
      <p:pic>
        <p:nvPicPr>
          <p:cNvPr id="68610" name="Picture 2" descr="https://upload.wikimedia.org/wikipedia/commons/3/3a/Kanto-daishinsai.jpg"/>
          <p:cNvPicPr>
            <a:picLocks noChangeAspect="1" noChangeArrowheads="1"/>
          </p:cNvPicPr>
          <p:nvPr/>
        </p:nvPicPr>
        <p:blipFill>
          <a:blip r:embed="rId2" cstate="print"/>
          <a:srcRect/>
          <a:stretch>
            <a:fillRect/>
          </a:stretch>
        </p:blipFill>
        <p:spPr bwMode="auto">
          <a:xfrm>
            <a:off x="2000232" y="3286124"/>
            <a:ext cx="4957143" cy="3571876"/>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5589240"/>
            <a:ext cx="8229600" cy="782960"/>
          </a:xfrm>
        </p:spPr>
        <p:txBody>
          <a:bodyPr>
            <a:normAutofit fontScale="90000"/>
          </a:bodyPr>
          <a:lstStyle/>
          <a:p>
            <a:r>
              <a:rPr lang="en-US" sz="2800" i="1" dirty="0" err="1" smtClean="0"/>
              <a:t>Bhadau</a:t>
            </a:r>
            <a:r>
              <a:rPr lang="en-US" sz="2800" i="1" dirty="0" smtClean="0"/>
              <a:t> </a:t>
            </a:r>
            <a:r>
              <a:rPr lang="en-US" sz="2800" i="1" dirty="0" err="1" smtClean="0"/>
              <a:t>Panchko</a:t>
            </a:r>
            <a:r>
              <a:rPr lang="en-US" sz="2800" i="1" dirty="0" smtClean="0"/>
              <a:t> </a:t>
            </a:r>
            <a:r>
              <a:rPr lang="en-US" sz="2800" i="1" dirty="0" err="1" smtClean="0"/>
              <a:t>Bhukampa</a:t>
            </a:r>
            <a:r>
              <a:rPr lang="en-US" sz="2800" i="1" dirty="0" smtClean="0"/>
              <a:t> </a:t>
            </a:r>
            <a:r>
              <a:rPr lang="en-US" sz="2800" dirty="0" smtClean="0"/>
              <a:t>(Earthquake of 5</a:t>
            </a:r>
            <a:r>
              <a:rPr lang="en-US" sz="2800" baseline="30000" dirty="0" smtClean="0"/>
              <a:t>th</a:t>
            </a:r>
            <a:r>
              <a:rPr lang="en-US" sz="2800" dirty="0" smtClean="0"/>
              <a:t> </a:t>
            </a:r>
            <a:r>
              <a:rPr lang="en-US" sz="2800" dirty="0" err="1" smtClean="0"/>
              <a:t>Bhadau</a:t>
            </a:r>
            <a:r>
              <a:rPr lang="en-US" sz="2800" dirty="0" smtClean="0"/>
              <a:t>), self-published monograph by </a:t>
            </a:r>
            <a:r>
              <a:rPr lang="en-US" sz="2800" dirty="0" err="1" smtClean="0"/>
              <a:t>Niranjan</a:t>
            </a:r>
            <a:r>
              <a:rPr lang="en-US" sz="2800" dirty="0" smtClean="0"/>
              <a:t> </a:t>
            </a:r>
            <a:r>
              <a:rPr lang="en-US" sz="2800" dirty="0" err="1" smtClean="0"/>
              <a:t>Thapa</a:t>
            </a:r>
            <a:r>
              <a:rPr lang="en-US" sz="2800" dirty="0" smtClean="0"/>
              <a:t>, State Minister for Home Affairs from March 1988 to March 1990</a:t>
            </a:r>
            <a:endParaRPr lang="en-GB" sz="2800" dirty="0"/>
          </a:p>
        </p:txBody>
      </p:sp>
      <p:sp>
        <p:nvSpPr>
          <p:cNvPr id="3" name="Content Placeholder 2"/>
          <p:cNvSpPr>
            <a:spLocks noGrp="1"/>
          </p:cNvSpPr>
          <p:nvPr>
            <p:ph idx="1"/>
          </p:nvPr>
        </p:nvSpPr>
        <p:spPr>
          <a:xfrm>
            <a:off x="457200" y="1600201"/>
            <a:ext cx="6851104" cy="3124944"/>
          </a:xfrm>
        </p:spPr>
        <p:txBody>
          <a:bodyPr/>
          <a:lstStyle/>
          <a:p>
            <a:endParaRPr lang="en-GB" dirty="0"/>
          </a:p>
        </p:txBody>
      </p:sp>
      <p:pic>
        <p:nvPicPr>
          <p:cNvPr id="3074" name="Picture 2"/>
          <p:cNvPicPr>
            <a:picLocks noChangeAspect="1" noChangeArrowheads="1"/>
          </p:cNvPicPr>
          <p:nvPr/>
        </p:nvPicPr>
        <p:blipFill>
          <a:blip r:embed="rId2" cstate="print"/>
          <a:srcRect/>
          <a:stretch>
            <a:fillRect/>
          </a:stretch>
        </p:blipFill>
        <p:spPr bwMode="auto">
          <a:xfrm>
            <a:off x="2627784" y="-64614"/>
            <a:ext cx="3528391" cy="5327178"/>
          </a:xfrm>
          <a:prstGeom prst="rect">
            <a:avLst/>
          </a:prstGeom>
          <a:noFill/>
          <a:ln w="9525">
            <a:noFill/>
            <a:miter lim="800000"/>
            <a:headEnd/>
            <a:tailEnd/>
          </a:ln>
        </p:spPr>
      </p:pic>
      <p:sp>
        <p:nvSpPr>
          <p:cNvPr id="3075" name="Rectangle 3"/>
          <p:cNvSpPr>
            <a:spLocks noChangeArrowheads="1"/>
          </p:cNvSpPr>
          <p:nvPr/>
        </p:nvSpPr>
        <p:spPr bwMode="auto">
          <a:xfrm>
            <a:off x="0" y="-407804"/>
            <a:ext cx="269626" cy="815608"/>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zh-TW" sz="1100" b="0" i="0" u="none" strike="noStrike" cap="none" normalizeH="0" baseline="0" dirty="0" smtClean="0">
                <a:ln>
                  <a:noFill/>
                </a:ln>
                <a:solidFill>
                  <a:schemeClr val="tx1"/>
                </a:solidFill>
                <a:effectLst/>
                <a:latin typeface="Times New Roman" pitchFamily="18" charset="0"/>
                <a:ea typeface="PMingLiU" pitchFamily="18" charset="-120"/>
                <a:cs typeface="Times New Roman" pitchFamily="18" charset="0"/>
              </a:rPr>
              <a:t>`</a:t>
            </a:r>
            <a:r>
              <a:rPr kumimoji="0" lang="en-GB" altLang="zh-TW" sz="1100" b="0" i="0" u="none" strike="noStrike" cap="none" normalizeH="0" baseline="0" dirty="0" smtClean="0">
                <a:ln>
                  <a:noFill/>
                </a:ln>
                <a:solidFill>
                  <a:schemeClr val="tx1"/>
                </a:solidFill>
                <a:effectLst/>
                <a:latin typeface="Arial" pitchFamily="34" charset="0"/>
                <a:cs typeface="Arial" pitchFamily="34" charset="0"/>
              </a:rPr>
              <a:t> </a:t>
            </a:r>
            <a:endParaRPr kumimoji="0" lang="en-GB" altLang="zh-TW"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zh-TW" sz="1800" b="0" i="0" u="none" strike="noStrike" cap="none" normalizeH="0" baseline="0" dirty="0" smtClean="0">
                <a:ln>
                  <a:noFill/>
                </a:ln>
                <a:solidFill>
                  <a:schemeClr val="tx1"/>
                </a:solidFill>
                <a:effectLst/>
                <a:latin typeface="Arial" pitchFamily="34" charset="0"/>
                <a:cs typeface="Arial" pitchFamily="34" charset="0"/>
              </a:rPr>
              <a:t/>
            </a:r>
            <a:br>
              <a:rPr kumimoji="0" lang="en-GB" altLang="zh-TW" sz="1800" b="0" i="0" u="none" strike="noStrike" cap="none" normalizeH="0" baseline="0" dirty="0" smtClean="0">
                <a:ln>
                  <a:noFill/>
                </a:ln>
                <a:solidFill>
                  <a:schemeClr val="tx1"/>
                </a:solidFill>
                <a:effectLst/>
                <a:latin typeface="Arial" pitchFamily="34" charset="0"/>
                <a:cs typeface="Arial" pitchFamily="34" charset="0"/>
              </a:rPr>
            </a:br>
            <a:endParaRPr kumimoji="0" lang="en-GB" altLang="zh-TW"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076" name="Rectangle 4"/>
          <p:cNvSpPr>
            <a:spLocks noChangeArrowheads="1"/>
          </p:cNvSpPr>
          <p:nvPr/>
        </p:nvSpPr>
        <p:spPr bwMode="auto">
          <a:xfrm>
            <a:off x="0" y="0"/>
            <a:ext cx="3017838" cy="11113"/>
          </a:xfrm>
          <a:prstGeom prst="rect">
            <a:avLst/>
          </a:prstGeom>
          <a:solidFill>
            <a:srgbClr val="000000"/>
          </a:solidFill>
          <a:ln w="9525">
            <a:solidFill>
              <a:schemeClr val="tx1"/>
            </a:solidFill>
            <a:prstDash val="solid"/>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sp>
        <p:nvSpPr>
          <p:cNvPr id="3077" name="Rectangle 5"/>
          <p:cNvSpPr>
            <a:spLocks noChangeArrowheads="1"/>
          </p:cNvSpPr>
          <p:nvPr/>
        </p:nvSpPr>
        <p:spPr bwMode="auto">
          <a:xfrm>
            <a:off x="0" y="116602"/>
            <a:ext cx="248786" cy="24622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e-NP" sz="1000" b="0" i="0" u="none" strike="noStrike" cap="none" normalizeH="0" baseline="0" dirty="0" smtClean="0">
                <a:ln>
                  <a:noFill/>
                </a:ln>
                <a:solidFill>
                  <a:schemeClr val="tx1"/>
                </a:solidFill>
                <a:effectLst/>
                <a:latin typeface="Times New Roman" pitchFamily="18" charset="0"/>
                <a:ea typeface="PMingLiU" pitchFamily="18" charset="-120"/>
                <a:cs typeface="Mangal" pitchFamily="18" charset="0"/>
              </a:rPr>
              <a:t> </a:t>
            </a:r>
            <a:endParaRPr kumimoji="0" lang="ne-NP"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332656"/>
            <a:ext cx="6912768" cy="854968"/>
          </a:xfrm>
        </p:spPr>
        <p:txBody>
          <a:bodyPr/>
          <a:lstStyle/>
          <a:p>
            <a:r>
              <a:rPr lang="en-US" dirty="0" err="1" smtClean="0"/>
              <a:t>Thapa’s</a:t>
            </a:r>
            <a:r>
              <a:rPr lang="en-US" dirty="0" smtClean="0"/>
              <a:t> Perspective</a:t>
            </a:r>
            <a:endParaRPr lang="en-GB" dirty="0"/>
          </a:p>
        </p:txBody>
      </p:sp>
      <p:sp>
        <p:nvSpPr>
          <p:cNvPr id="3" name="Content Placeholder 2"/>
          <p:cNvSpPr>
            <a:spLocks noGrp="1"/>
          </p:cNvSpPr>
          <p:nvPr>
            <p:ph idx="1"/>
          </p:nvPr>
        </p:nvSpPr>
        <p:spPr>
          <a:xfrm>
            <a:off x="0" y="1124744"/>
            <a:ext cx="9144000" cy="4392487"/>
          </a:xfrm>
        </p:spPr>
        <p:txBody>
          <a:bodyPr>
            <a:normAutofit fontScale="77500" lnSpcReduction="20000"/>
          </a:bodyPr>
          <a:lstStyle/>
          <a:p>
            <a:endParaRPr lang="en-US" dirty="0" smtClean="0"/>
          </a:p>
          <a:p>
            <a:endParaRPr lang="en-US" dirty="0" smtClean="0"/>
          </a:p>
          <a:p>
            <a:r>
              <a:rPr lang="en-US" dirty="0" smtClean="0"/>
              <a:t>Acknowledges difficulties of getting to remote areas and communication problems but portrays the government effort as highly appreciated by the victims</a:t>
            </a:r>
            <a:endParaRPr lang="en-GB" dirty="0" smtClean="0"/>
          </a:p>
          <a:p>
            <a:endParaRPr lang="en-GB" dirty="0" smtClean="0"/>
          </a:p>
          <a:p>
            <a:endParaRPr lang="en-GB" dirty="0" smtClean="0"/>
          </a:p>
          <a:p>
            <a:r>
              <a:rPr lang="en-GB" dirty="0" smtClean="0"/>
              <a:t>Particularly gushing in references to the royal </a:t>
            </a:r>
            <a:r>
              <a:rPr lang="en-GB" dirty="0" err="1" smtClean="0"/>
              <a:t>family:`In</a:t>
            </a:r>
            <a:r>
              <a:rPr lang="en-GB" dirty="0" smtClean="0"/>
              <a:t> Her Majesty [Queen </a:t>
            </a:r>
            <a:r>
              <a:rPr lang="en-GB" dirty="0" err="1" smtClean="0"/>
              <a:t>Aishwarya</a:t>
            </a:r>
            <a:r>
              <a:rPr lang="en-GB" dirty="0" smtClean="0"/>
              <a:t>]’s actual presence, it seemed that in this country there are no children without parents, no orphans, that all </a:t>
            </a:r>
            <a:r>
              <a:rPr lang="en-GB" dirty="0" err="1" smtClean="0"/>
              <a:t>Nepalis</a:t>
            </a:r>
            <a:r>
              <a:rPr lang="en-GB" dirty="0" smtClean="0"/>
              <a:t> are safe in the sacred, pure and broad shade of the monarchy’ (</a:t>
            </a:r>
            <a:r>
              <a:rPr lang="en-GB" dirty="0" err="1" smtClean="0"/>
              <a:t>Thapa</a:t>
            </a:r>
            <a:r>
              <a:rPr lang="en-GB" dirty="0" smtClean="0"/>
              <a:t> 1989: 82)  </a:t>
            </a:r>
            <a:endParaRPr lang="en-GB"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0"/>
            <a:ext cx="8229600" cy="1143000"/>
          </a:xfrm>
        </p:spPr>
        <p:txBody>
          <a:bodyPr/>
          <a:lstStyle/>
          <a:p>
            <a:r>
              <a:rPr lang="en-US" dirty="0" smtClean="0"/>
              <a:t>Opposition perspectives</a:t>
            </a:r>
            <a:endParaRPr lang="en-GB" dirty="0"/>
          </a:p>
        </p:txBody>
      </p:sp>
      <p:sp>
        <p:nvSpPr>
          <p:cNvPr id="3" name="Content Placeholder 2"/>
          <p:cNvSpPr>
            <a:spLocks noGrp="1"/>
          </p:cNvSpPr>
          <p:nvPr>
            <p:ph idx="1"/>
          </p:nvPr>
        </p:nvSpPr>
        <p:spPr>
          <a:xfrm>
            <a:off x="457200" y="1268760"/>
            <a:ext cx="8229600" cy="5328592"/>
          </a:xfrm>
        </p:spPr>
        <p:txBody>
          <a:bodyPr>
            <a:normAutofit fontScale="62500" lnSpcReduction="20000"/>
          </a:bodyPr>
          <a:lstStyle/>
          <a:p>
            <a:r>
              <a:rPr lang="en-US" sz="3400" dirty="0" smtClean="0"/>
              <a:t>Accusations of inefficiency and corruption, including the waste of expenditure on inspection tours by senior </a:t>
            </a:r>
            <a:r>
              <a:rPr lang="en-US" sz="3400" dirty="0" err="1" smtClean="0"/>
              <a:t>Panchayat</a:t>
            </a:r>
            <a:r>
              <a:rPr lang="en-US" sz="3400" dirty="0" smtClean="0"/>
              <a:t> politicians.</a:t>
            </a:r>
          </a:p>
          <a:p>
            <a:endParaRPr lang="en-US" sz="3400" dirty="0" smtClean="0"/>
          </a:p>
          <a:p>
            <a:r>
              <a:rPr lang="en-US" sz="3400" dirty="0" smtClean="0"/>
              <a:t>Indignation over government’ preventing opposition participating collectively in blood donation, fund collection or relief activities.</a:t>
            </a:r>
          </a:p>
          <a:p>
            <a:endParaRPr lang="en-US" sz="3400" dirty="0" smtClean="0"/>
          </a:p>
          <a:p>
            <a:r>
              <a:rPr lang="en-US" sz="3400" dirty="0" smtClean="0"/>
              <a:t>Criticism of the appeal for foreign assistance from former minister turned dissident, </a:t>
            </a:r>
            <a:r>
              <a:rPr lang="en-US" sz="3400" dirty="0" err="1" smtClean="0"/>
              <a:t>Rishikesh</a:t>
            </a:r>
            <a:r>
              <a:rPr lang="en-US" sz="3400" dirty="0" smtClean="0"/>
              <a:t> Shah</a:t>
            </a:r>
            <a:r>
              <a:rPr lang="en-US" sz="2800" dirty="0" smtClean="0"/>
              <a:t>:</a:t>
            </a:r>
          </a:p>
          <a:p>
            <a:pPr>
              <a:buNone/>
            </a:pPr>
            <a:r>
              <a:rPr lang="en-US" sz="2800" dirty="0" smtClean="0"/>
              <a:t>       	 </a:t>
            </a:r>
            <a:r>
              <a:rPr lang="en-GB" sz="2800" dirty="0" smtClean="0"/>
              <a:t>`Even before full details about the extent of loss of life and property     	caused by the earthquake are available, both the Finance Minister and the 	Minister of State for Home have appealed for international assistance. This 	clearly reveals that the </a:t>
            </a:r>
            <a:r>
              <a:rPr lang="en-GB" sz="2800" dirty="0" err="1" smtClean="0"/>
              <a:t>Marich</a:t>
            </a:r>
            <a:r>
              <a:rPr lang="en-GB" sz="2800" dirty="0" smtClean="0"/>
              <a:t> Man Singh regime lacks a spirit of self-	reliance and is totally helpless. The finance minister has gone so far as to 	demand blankets and helicopters. As many as 7000 people had died in the 	1934 earthquake, and foreigners had offered relief aid, but the then rulers of 	our country had refused to accept it. But today, we are dependent on   	foreign assistance not only for economic development but even for the relief 	of disaster victims. Is not this shameful for us?</a:t>
            </a:r>
            <a:endParaRPr lang="en-US" sz="2800" dirty="0" smtClean="0"/>
          </a:p>
          <a:p>
            <a:endParaRPr lang="en-US" dirty="0" smtClean="0"/>
          </a:p>
          <a:p>
            <a:endParaRPr lang="en-GB"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0"/>
            <a:ext cx="8229600" cy="908720"/>
          </a:xfrm>
        </p:spPr>
        <p:txBody>
          <a:bodyPr/>
          <a:lstStyle/>
          <a:p>
            <a:r>
              <a:rPr lang="en-US" dirty="0" smtClean="0"/>
              <a:t>The Murder of </a:t>
            </a:r>
            <a:r>
              <a:rPr lang="en-US" dirty="0" err="1" smtClean="0"/>
              <a:t>Karna</a:t>
            </a:r>
            <a:r>
              <a:rPr lang="en-US" dirty="0" smtClean="0"/>
              <a:t> </a:t>
            </a:r>
            <a:r>
              <a:rPr lang="en-US" dirty="0" err="1" smtClean="0"/>
              <a:t>Hyaju</a:t>
            </a:r>
            <a:endParaRPr lang="en-GB" dirty="0"/>
          </a:p>
        </p:txBody>
      </p:sp>
      <p:sp>
        <p:nvSpPr>
          <p:cNvPr id="3" name="Content Placeholder 2"/>
          <p:cNvSpPr>
            <a:spLocks noGrp="1"/>
          </p:cNvSpPr>
          <p:nvPr>
            <p:ph idx="1"/>
          </p:nvPr>
        </p:nvSpPr>
        <p:spPr>
          <a:xfrm>
            <a:off x="457200" y="908720"/>
            <a:ext cx="8229600" cy="5949280"/>
          </a:xfrm>
        </p:spPr>
        <p:txBody>
          <a:bodyPr>
            <a:noAutofit/>
          </a:bodyPr>
          <a:lstStyle/>
          <a:p>
            <a:r>
              <a:rPr lang="en-US" sz="2000" dirty="0" smtClean="0"/>
              <a:t>Former member for </a:t>
            </a:r>
            <a:r>
              <a:rPr lang="en-US" sz="2000" dirty="0" err="1" smtClean="0"/>
              <a:t>Bhaktapur</a:t>
            </a:r>
            <a:r>
              <a:rPr lang="en-US" sz="2000" dirty="0" smtClean="0"/>
              <a:t> of the </a:t>
            </a:r>
            <a:r>
              <a:rPr lang="en-US" sz="2000" dirty="0" err="1" smtClean="0"/>
              <a:t>Rastriya</a:t>
            </a:r>
            <a:r>
              <a:rPr lang="en-US" sz="2000" dirty="0" smtClean="0"/>
              <a:t> </a:t>
            </a:r>
            <a:r>
              <a:rPr lang="en-US" sz="2000" dirty="0" err="1" smtClean="0"/>
              <a:t>Panchayat</a:t>
            </a:r>
            <a:r>
              <a:rPr lang="en-US" sz="2000" dirty="0" smtClean="0"/>
              <a:t> , elected in 1981(first direct election to the apex body of the officially </a:t>
            </a:r>
            <a:r>
              <a:rPr lang="en-US" sz="2000" dirty="0" err="1" smtClean="0"/>
              <a:t>partylesss</a:t>
            </a:r>
            <a:r>
              <a:rPr lang="en-US" sz="2000" dirty="0" smtClean="0"/>
              <a:t> system) as de facto candidate of the Nepal </a:t>
            </a:r>
            <a:r>
              <a:rPr lang="en-US" sz="2000" dirty="0" err="1" smtClean="0"/>
              <a:t>Majdur</a:t>
            </a:r>
            <a:r>
              <a:rPr lang="en-US" sz="2000" dirty="0" smtClean="0"/>
              <a:t> </a:t>
            </a:r>
            <a:r>
              <a:rPr lang="en-US" sz="2000" dirty="0" err="1" smtClean="0"/>
              <a:t>Kisan</a:t>
            </a:r>
            <a:r>
              <a:rPr lang="en-US" sz="2000" dirty="0" smtClean="0"/>
              <a:t> </a:t>
            </a:r>
            <a:r>
              <a:rPr lang="en-US" sz="2000" dirty="0" err="1" smtClean="0"/>
              <a:t>Parti</a:t>
            </a:r>
            <a:r>
              <a:rPr lang="en-US" sz="2000" dirty="0" smtClean="0"/>
              <a:t> (Nepal Workers and Peasants Party), which dominated local politics.</a:t>
            </a:r>
          </a:p>
          <a:p>
            <a:endParaRPr lang="en-US" sz="2000" dirty="0" smtClean="0"/>
          </a:p>
          <a:p>
            <a:r>
              <a:rPr lang="en-US" sz="2000" dirty="0" smtClean="0"/>
              <a:t>Succumbs to establishment overtures, loses support of the party, whose new candidate  wins the seat in the 1986 election.</a:t>
            </a:r>
          </a:p>
          <a:p>
            <a:endParaRPr lang="en-US" sz="2000" dirty="0" smtClean="0"/>
          </a:p>
          <a:p>
            <a:r>
              <a:rPr lang="en-US" sz="2000" dirty="0" smtClean="0"/>
              <a:t>Four days after the earthquake is accused of favoritism in relief distribution in </a:t>
            </a:r>
            <a:r>
              <a:rPr lang="en-US" sz="2000" dirty="0" err="1" smtClean="0"/>
              <a:t>Bhaktapur</a:t>
            </a:r>
            <a:r>
              <a:rPr lang="en-US" sz="2000" dirty="0" smtClean="0"/>
              <a:t>, attacked by a crowd and killed, Party activists allege this was a `false flag operation by `</a:t>
            </a:r>
            <a:r>
              <a:rPr lang="en-US" sz="2000" dirty="0" err="1" smtClean="0"/>
              <a:t>Mandales</a:t>
            </a:r>
            <a:r>
              <a:rPr lang="en-US" sz="2000" dirty="0" smtClean="0"/>
              <a:t>’, thugs aligned with the </a:t>
            </a:r>
            <a:r>
              <a:rPr lang="en-US" sz="2000" dirty="0" err="1" smtClean="0"/>
              <a:t>Panchayat</a:t>
            </a:r>
            <a:r>
              <a:rPr lang="en-US" sz="2000" dirty="0" smtClean="0"/>
              <a:t> hard-liners, but party leaders are arrested and remain in prison until the </a:t>
            </a:r>
            <a:r>
              <a:rPr lang="en-US" sz="2000" dirty="0" err="1" smtClean="0"/>
              <a:t>Janandolan</a:t>
            </a:r>
            <a:r>
              <a:rPr lang="en-US" sz="2000" dirty="0" smtClean="0"/>
              <a:t> (People’s Movement) of 1990 forces an end to the </a:t>
            </a:r>
            <a:r>
              <a:rPr lang="en-US" sz="2000" dirty="0" err="1" smtClean="0"/>
              <a:t>Panchayat</a:t>
            </a:r>
            <a:r>
              <a:rPr lang="en-US" sz="2000" dirty="0" smtClean="0"/>
              <a:t> system.</a:t>
            </a:r>
          </a:p>
          <a:p>
            <a:endParaRPr lang="en-US" sz="2000" dirty="0" smtClean="0"/>
          </a:p>
          <a:p>
            <a:r>
              <a:rPr lang="en-US" sz="2000" dirty="0" smtClean="0"/>
              <a:t>The killing probably WAS by local Leftists when an intended roughing-up got out of hand.</a:t>
            </a:r>
            <a:endParaRPr lang="en-GB" sz="2000"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Political consequences of the 1988 quake?</a:t>
            </a:r>
            <a:endParaRPr lang="en-GB" dirty="0"/>
          </a:p>
        </p:txBody>
      </p:sp>
      <p:sp>
        <p:nvSpPr>
          <p:cNvPr id="3" name="Content Placeholder 2"/>
          <p:cNvSpPr>
            <a:spLocks noGrp="1"/>
          </p:cNvSpPr>
          <p:nvPr>
            <p:ph idx="1"/>
          </p:nvPr>
        </p:nvSpPr>
        <p:spPr>
          <a:xfrm>
            <a:off x="457200" y="1600200"/>
            <a:ext cx="8229600" cy="4900634"/>
          </a:xfrm>
        </p:spPr>
        <p:txBody>
          <a:bodyPr>
            <a:normAutofit fontScale="55000" lnSpcReduction="20000"/>
          </a:bodyPr>
          <a:lstStyle/>
          <a:p>
            <a:r>
              <a:rPr lang="en-US" dirty="0" smtClean="0"/>
              <a:t>The earthquake was followed the next year by India’s closing many of the transit points through which goods reached landlocked Nepal, over a dispute on terms of trade and transit and anger at Nepal’s purchase of weapons from China, In 1990 Nepal’s political parties, theoretically still banned under the  </a:t>
            </a:r>
            <a:r>
              <a:rPr lang="en-US" dirty="0" err="1" smtClean="0"/>
              <a:t>Panchayat</a:t>
            </a:r>
            <a:r>
              <a:rPr lang="en-US" dirty="0" smtClean="0"/>
              <a:t> system of `guided democracy’ controlled by the royal palace, launched a mass protest campaign for the restoration of multi-party democracy. This resulted in the collapse of the </a:t>
            </a:r>
            <a:r>
              <a:rPr lang="en-US" dirty="0" err="1" smtClean="0"/>
              <a:t>Panchayat</a:t>
            </a:r>
            <a:r>
              <a:rPr lang="en-US" dirty="0" smtClean="0"/>
              <a:t> regime, a new constitution and elections in 1991 won by the Nepali Congress, the party removed from power by the king’s father  in 1960.</a:t>
            </a:r>
          </a:p>
          <a:p>
            <a:pPr>
              <a:buNone/>
            </a:pPr>
            <a:endParaRPr lang="en-US" dirty="0" smtClean="0"/>
          </a:p>
          <a:p>
            <a:r>
              <a:rPr lang="en-US" dirty="0" smtClean="0"/>
              <a:t>The effect on public opinion of perceptions of the relief operation   is uncertain as the non-government newspaper reports  reflect  the views of party activists . There are no neutral surveys of political opinion or reports of the kind that have proliferated since 1990. </a:t>
            </a:r>
          </a:p>
          <a:p>
            <a:pPr>
              <a:buNone/>
            </a:pPr>
            <a:endParaRPr lang="en-US" dirty="0" smtClean="0"/>
          </a:p>
          <a:p>
            <a:r>
              <a:rPr lang="en-US" b="1" dirty="0" smtClean="0"/>
              <a:t>If the handling of the disaster did increase discontent with the </a:t>
            </a:r>
            <a:r>
              <a:rPr lang="en-US" b="1" dirty="0" err="1" smtClean="0"/>
              <a:t>Panchayat</a:t>
            </a:r>
            <a:r>
              <a:rPr lang="en-US" b="1" dirty="0" smtClean="0"/>
              <a:t> system in affected areas, this would have been a very minor factor, compared with general dissatisfaction and the demonstration effect of the collapse of authoritarian regimes in Eastern Europe.  </a:t>
            </a:r>
            <a:endParaRPr lang="en-GB" b="1"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274638"/>
            <a:ext cx="8429684" cy="1143000"/>
          </a:xfrm>
        </p:spPr>
        <p:txBody>
          <a:bodyPr>
            <a:normAutofit fontScale="90000"/>
          </a:bodyPr>
          <a:lstStyle/>
          <a:p>
            <a:r>
              <a:rPr lang="en-GB" altLang="zh-TW" b="1" dirty="0" smtClean="0">
                <a:solidFill>
                  <a:srgbClr val="FF0000"/>
                </a:solidFill>
              </a:rPr>
              <a:t>NEPAL – 25 April (7.8) and 12 May (7.3) 2015</a:t>
            </a:r>
            <a:endParaRPr lang="zh-TW" altLang="en-US" b="1" dirty="0">
              <a:solidFill>
                <a:srgbClr val="FF0000"/>
              </a:solidFill>
            </a:endParaRPr>
          </a:p>
        </p:txBody>
      </p:sp>
      <p:sp>
        <p:nvSpPr>
          <p:cNvPr id="3" name="Content Placeholder 2"/>
          <p:cNvSpPr>
            <a:spLocks noGrp="1"/>
          </p:cNvSpPr>
          <p:nvPr>
            <p:ph idx="1"/>
          </p:nvPr>
        </p:nvSpPr>
        <p:spPr>
          <a:xfrm>
            <a:off x="457200" y="1600200"/>
            <a:ext cx="8229600" cy="4972072"/>
          </a:xfrm>
        </p:spPr>
        <p:txBody>
          <a:bodyPr>
            <a:normAutofit fontScale="55000" lnSpcReduction="20000"/>
          </a:bodyPr>
          <a:lstStyle/>
          <a:p>
            <a:r>
              <a:rPr lang="en-GB" altLang="zh-TW" dirty="0" smtClean="0"/>
              <a:t>Dead: 9,178 displaced: c.2.6 million;  estimated damage: US$7 billion</a:t>
            </a:r>
          </a:p>
          <a:p>
            <a:r>
              <a:rPr lang="en-GB" altLang="zh-TW" dirty="0" smtClean="0"/>
              <a:t>Donor conference pledges $4.1 billion aid in June 2015.</a:t>
            </a:r>
          </a:p>
          <a:p>
            <a:r>
              <a:rPr lang="en-GB" altLang="zh-TW" dirty="0" smtClean="0"/>
              <a:t>Initial relief efforts criticised for disorganisation (Raj and </a:t>
            </a:r>
            <a:r>
              <a:rPr lang="en-GB" altLang="zh-TW" dirty="0" err="1" smtClean="0"/>
              <a:t>Gautam</a:t>
            </a:r>
            <a:r>
              <a:rPr lang="en-GB" altLang="zh-TW" dirty="0" smtClean="0"/>
              <a:t> 2015) and political/caste favouritism</a:t>
            </a:r>
          </a:p>
          <a:p>
            <a:r>
              <a:rPr lang="en-GB" altLang="zh-TW" dirty="0" smtClean="0"/>
              <a:t>Abortive demand for a coalition government</a:t>
            </a:r>
          </a:p>
          <a:p>
            <a:r>
              <a:rPr lang="en-GB" altLang="zh-TW" dirty="0" smtClean="0"/>
              <a:t>Political wrangling delays the formation of the National Reconstruction Agency</a:t>
            </a:r>
          </a:p>
          <a:p>
            <a:r>
              <a:rPr lang="en-GB" altLang="zh-TW" dirty="0" smtClean="0"/>
              <a:t>System of house reconstruction grants to be paid in three tranches subject to inspections to ensure safety standards met</a:t>
            </a:r>
          </a:p>
          <a:p>
            <a:r>
              <a:rPr lang="en-GB" altLang="zh-TW" dirty="0" smtClean="0"/>
              <a:t>Agreement between the three main parties on a constitution, which had been under fiercely contested since the election of the first Constituent Assembly in 2008</a:t>
            </a:r>
          </a:p>
          <a:p>
            <a:r>
              <a:rPr lang="en-GB" altLang="zh-TW" dirty="0" smtClean="0"/>
              <a:t>Protests, sometimes violent, by aggrieved ethnic groups. </a:t>
            </a:r>
            <a:r>
              <a:rPr lang="en-GB" altLang="zh-TW" dirty="0" err="1" smtClean="0"/>
              <a:t>Madhesi</a:t>
            </a:r>
            <a:r>
              <a:rPr lang="en-GB" altLang="zh-TW" dirty="0" smtClean="0"/>
              <a:t> groups mount a partial blockade of southern transit points, with Indian connivance, protesting particularly at the placing of large sections of the </a:t>
            </a:r>
            <a:r>
              <a:rPr lang="en-GB" altLang="zh-TW" dirty="0" err="1" smtClean="0"/>
              <a:t>Tarai</a:t>
            </a:r>
            <a:r>
              <a:rPr lang="en-GB" altLang="zh-TW" dirty="0" smtClean="0"/>
              <a:t> in north-south provinces but abandoned in February 2016.</a:t>
            </a:r>
          </a:p>
          <a:p>
            <a:r>
              <a:rPr lang="en-GB" altLang="zh-TW" dirty="0" smtClean="0"/>
              <a:t>Protests by hill ethnic groups against the failure to provide identity-based states were muted, largely because indignation at the blockade in the wake of the earthquake tended to solidify hill Nepali support for, or at least acquiescence in the new constitution</a:t>
            </a:r>
            <a:endParaRPr lang="zh-TW" alt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5715000"/>
            <a:ext cx="8229600" cy="1143000"/>
          </a:xfrm>
        </p:spPr>
        <p:txBody>
          <a:bodyPr>
            <a:normAutofit fontScale="90000"/>
          </a:bodyPr>
          <a:lstStyle/>
          <a:p>
            <a:r>
              <a:rPr lang="en-GB" altLang="zh-TW" sz="2800" dirty="0" smtClean="0">
                <a:solidFill>
                  <a:srgbClr val="FF0000"/>
                </a:solidFill>
              </a:rPr>
              <a:t>Boundaries as recommended in 2010 by the State Restructuring Committee, with states designed to provide major non-</a:t>
            </a:r>
            <a:r>
              <a:rPr lang="en-GB" altLang="zh-TW" sz="2800" dirty="0" err="1" smtClean="0">
                <a:solidFill>
                  <a:srgbClr val="FF0000"/>
                </a:solidFill>
              </a:rPr>
              <a:t>Parbatiya</a:t>
            </a:r>
            <a:r>
              <a:rPr lang="en-GB" altLang="zh-TW" sz="2800" dirty="0" smtClean="0">
                <a:solidFill>
                  <a:srgbClr val="FF0000"/>
                </a:solidFill>
              </a:rPr>
              <a:t> ethnic groups with a plurality</a:t>
            </a:r>
            <a:endParaRPr lang="zh-TW" altLang="en-US" sz="2800" dirty="0">
              <a:solidFill>
                <a:srgbClr val="FF0000"/>
              </a:solidFill>
            </a:endParaRPr>
          </a:p>
        </p:txBody>
      </p:sp>
      <p:sp>
        <p:nvSpPr>
          <p:cNvPr id="3" name="Content Placeholder 2"/>
          <p:cNvSpPr>
            <a:spLocks noGrp="1"/>
          </p:cNvSpPr>
          <p:nvPr>
            <p:ph idx="1"/>
          </p:nvPr>
        </p:nvSpPr>
        <p:spPr>
          <a:xfrm>
            <a:off x="500034" y="428604"/>
            <a:ext cx="8229600" cy="4525963"/>
          </a:xfrm>
        </p:spPr>
        <p:txBody>
          <a:bodyPr/>
          <a:lstStyle/>
          <a:p>
            <a:endParaRPr lang="zh-TW" altLang="en-US" dirty="0"/>
          </a:p>
        </p:txBody>
      </p:sp>
      <p:pic>
        <p:nvPicPr>
          <p:cNvPr id="80898" name="Picture 2" descr="Picture"/>
          <p:cNvPicPr>
            <a:picLocks noChangeAspect="1" noChangeArrowheads="1"/>
          </p:cNvPicPr>
          <p:nvPr/>
        </p:nvPicPr>
        <p:blipFill>
          <a:blip r:embed="rId2" cstate="print"/>
          <a:srcRect/>
          <a:stretch>
            <a:fillRect/>
          </a:stretch>
        </p:blipFill>
        <p:spPr bwMode="auto">
          <a:xfrm>
            <a:off x="-24925" y="233902"/>
            <a:ext cx="9168925" cy="5142934"/>
          </a:xfrm>
          <a:prstGeom prst="rect">
            <a:avLst/>
          </a:prstGeom>
          <a:noFill/>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715000"/>
            <a:ext cx="9144000" cy="1143000"/>
          </a:xfrm>
        </p:spPr>
        <p:txBody>
          <a:bodyPr>
            <a:normAutofit fontScale="90000"/>
          </a:bodyPr>
          <a:lstStyle/>
          <a:p>
            <a:r>
              <a:rPr lang="en-US" sz="2000" dirty="0" smtClean="0"/>
              <a:t>Provincial boundaries as agreed by leaders of the three main political parties in August 2015</a:t>
            </a:r>
            <a:br>
              <a:rPr lang="en-US" sz="2000" dirty="0" smtClean="0"/>
            </a:br>
            <a:r>
              <a:rPr lang="en-US" sz="2000" dirty="0" smtClean="0"/>
              <a:t>(when the constitution was passed in September, </a:t>
            </a:r>
            <a:r>
              <a:rPr lang="en-US" sz="2000" dirty="0" err="1" smtClean="0"/>
              <a:t>Baglung</a:t>
            </a:r>
            <a:r>
              <a:rPr lang="en-US" sz="2000" dirty="0" smtClean="0"/>
              <a:t> district was all placed in Province 4 rather than the western section going to Province 5</a:t>
            </a:r>
            <a:r>
              <a:rPr lang="en-US" sz="2000" dirty="0" smtClean="0">
                <a:hlinkClick r:id="rId2"/>
              </a:rPr>
              <a:t/>
            </a:r>
            <a:br>
              <a:rPr lang="en-US" sz="2000" dirty="0" smtClean="0">
                <a:hlinkClick r:id="rId2"/>
              </a:rPr>
            </a:br>
            <a:r>
              <a:rPr lang="en-US" sz="2000" dirty="0" smtClean="0">
                <a:hlinkClick r:id="rId2"/>
              </a:rPr>
              <a:t>http://admin.myrepublica.com/politics/story/26808/big-3-draw-new-7-province-map.html</a:t>
            </a:r>
            <a:endParaRPr lang="zh-TW" altLang="en-US" sz="2000" dirty="0"/>
          </a:p>
        </p:txBody>
      </p:sp>
      <p:pic>
        <p:nvPicPr>
          <p:cNvPr id="7" name="Content Placeholder 6" descr="Provinces.jpg"/>
          <p:cNvPicPr>
            <a:picLocks noGrp="1" noChangeAspect="1"/>
          </p:cNvPicPr>
          <p:nvPr>
            <p:ph idx="1"/>
          </p:nvPr>
        </p:nvPicPr>
        <p:blipFill>
          <a:blip r:embed="rId3" cstate="print"/>
          <a:stretch>
            <a:fillRect/>
          </a:stretch>
        </p:blipFill>
        <p:spPr>
          <a:xfrm>
            <a:off x="142844" y="-142900"/>
            <a:ext cx="8881503" cy="5827564"/>
          </a:xfrm>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b="1" dirty="0" smtClean="0">
                <a:solidFill>
                  <a:srgbClr val="FF0000"/>
                </a:solidFill>
              </a:rPr>
              <a:t>CONCLUSIONS</a:t>
            </a:r>
            <a:endParaRPr lang="zh-TW" altLang="en-US" b="1" dirty="0">
              <a:solidFill>
                <a:srgbClr val="FF0000"/>
              </a:solidFill>
            </a:endParaRPr>
          </a:p>
        </p:txBody>
      </p:sp>
      <p:sp>
        <p:nvSpPr>
          <p:cNvPr id="3" name="Content Placeholder 2"/>
          <p:cNvSpPr>
            <a:spLocks noGrp="1"/>
          </p:cNvSpPr>
          <p:nvPr>
            <p:ph idx="1"/>
          </p:nvPr>
        </p:nvSpPr>
        <p:spPr/>
        <p:txBody>
          <a:bodyPr>
            <a:normAutofit fontScale="70000" lnSpcReduction="20000"/>
          </a:bodyPr>
          <a:lstStyle/>
          <a:p>
            <a:r>
              <a:rPr lang="en-US" altLang="zh-TW" b="1" dirty="0" smtClean="0"/>
              <a:t>Historians must be humble</a:t>
            </a:r>
            <a:r>
              <a:rPr lang="en-US" altLang="zh-TW" dirty="0" smtClean="0"/>
              <a:t>: </a:t>
            </a:r>
            <a:r>
              <a:rPr lang="en-GB" dirty="0" smtClean="0"/>
              <a:t>`While it is reasonable to postulate a casual connection between the massive disruption of the earthquake and the eventual declaration of total war by Japan in 1941, it is more difficult to substantiate it.’ (Robinson 2016: 139-40). In the Nepalese context, we can only very tentatively suggest that </a:t>
            </a:r>
            <a:r>
              <a:rPr lang="en-GB" dirty="0" err="1" smtClean="0"/>
              <a:t>Juddha’s</a:t>
            </a:r>
            <a:r>
              <a:rPr lang="en-GB" dirty="0" smtClean="0"/>
              <a:t> handling of the 1934 earthquake was a factor in weakening the </a:t>
            </a:r>
            <a:r>
              <a:rPr lang="en-GB" dirty="0" err="1" smtClean="0"/>
              <a:t>Rana</a:t>
            </a:r>
            <a:r>
              <a:rPr lang="en-GB" dirty="0" smtClean="0"/>
              <a:t> regime’s legitimacy. We are on even weaker ground if we try to make a link between the 1988 earthquake and the collapse of the </a:t>
            </a:r>
            <a:r>
              <a:rPr lang="en-GB" dirty="0" err="1" smtClean="0"/>
              <a:t>Panchayat</a:t>
            </a:r>
            <a:r>
              <a:rPr lang="en-GB" dirty="0" smtClean="0"/>
              <a:t> year two years later.</a:t>
            </a:r>
          </a:p>
          <a:p>
            <a:r>
              <a:rPr lang="en-GB" altLang="zh-TW" dirty="0" smtClean="0"/>
              <a:t>After a major disaster, an </a:t>
            </a:r>
            <a:r>
              <a:rPr lang="en-GB" altLang="zh-TW" b="1" dirty="0" smtClean="0"/>
              <a:t>`accelerated status quo</a:t>
            </a:r>
            <a:r>
              <a:rPr lang="en-GB" altLang="zh-TW" dirty="0" smtClean="0"/>
              <a:t>’ (</a:t>
            </a:r>
            <a:r>
              <a:rPr lang="en-GB" altLang="zh-TW" dirty="0" err="1" smtClean="0"/>
              <a:t>Pelling</a:t>
            </a:r>
            <a:r>
              <a:rPr lang="en-GB" altLang="zh-TW" dirty="0" smtClean="0"/>
              <a:t> &amp; Dill: 2010: 22)is as likely as a successful challenge to established power structures. In 2015, the sense of urgency produced by the earthquake appears to have allowed politicians to agree a document more conservative than both the ethnic activists and the Maoists had been calling for.</a:t>
            </a:r>
            <a:endParaRPr lang="zh-TW" altLang="en-US" dirty="0" smtClean="0"/>
          </a:p>
          <a:p>
            <a:endParaRPr lang="en-US" altLang="zh-TW" dirty="0" smtClean="0"/>
          </a:p>
          <a:p>
            <a:pPr>
              <a:buNone/>
            </a:pPr>
            <a:endParaRPr lang="zh-TW" alt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332656"/>
            <a:ext cx="7772400" cy="1470025"/>
          </a:xfrm>
        </p:spPr>
        <p:txBody>
          <a:bodyPr/>
          <a:lstStyle/>
          <a:p>
            <a:r>
              <a:rPr lang="en-US" dirty="0" smtClean="0"/>
              <a:t>SOURCES FOR ILLUSTRATIONS</a:t>
            </a:r>
            <a:endParaRPr lang="en-GB" dirty="0"/>
          </a:p>
        </p:txBody>
      </p:sp>
      <p:sp>
        <p:nvSpPr>
          <p:cNvPr id="3" name="Subtitle 2"/>
          <p:cNvSpPr>
            <a:spLocks noGrp="1"/>
          </p:cNvSpPr>
          <p:nvPr>
            <p:ph type="subTitle" idx="1"/>
          </p:nvPr>
        </p:nvSpPr>
        <p:spPr>
          <a:xfrm>
            <a:off x="467544" y="2060848"/>
            <a:ext cx="8208912" cy="4104456"/>
          </a:xfrm>
        </p:spPr>
        <p:txBody>
          <a:bodyPr/>
          <a:lstStyle/>
          <a:p>
            <a:r>
              <a:rPr lang="en-US" dirty="0" err="1" smtClean="0"/>
              <a:t>Kohat</a:t>
            </a:r>
            <a:r>
              <a:rPr lang="en-US" dirty="0" smtClean="0"/>
              <a:t> </a:t>
            </a:r>
            <a:r>
              <a:rPr lang="en-US" dirty="0" err="1" smtClean="0"/>
              <a:t>tehsil</a:t>
            </a:r>
            <a:r>
              <a:rPr lang="en-US" dirty="0" smtClean="0"/>
              <a:t> gate: </a:t>
            </a:r>
            <a:r>
              <a:rPr lang="en-GB" u="sng" dirty="0" smtClean="0">
                <a:hlinkClick r:id="rId2"/>
              </a:rPr>
              <a:t>https://www.flickr.com/photos/59036290@N07/5989995439/</a:t>
            </a:r>
            <a:endParaRPr lang="en-GB" u="sng" dirty="0" smtClean="0"/>
          </a:p>
          <a:p>
            <a:r>
              <a:rPr lang="en-GB" u="sng" dirty="0" err="1" smtClean="0"/>
              <a:t>Rudra</a:t>
            </a:r>
            <a:r>
              <a:rPr lang="en-GB" u="sng" dirty="0" smtClean="0"/>
              <a:t> and </a:t>
            </a:r>
            <a:r>
              <a:rPr lang="en-GB" u="sng" dirty="0" err="1" smtClean="0"/>
              <a:t>Kiran</a:t>
            </a:r>
            <a:endParaRPr lang="en-GB" u="sng" dirty="0" smtClean="0"/>
          </a:p>
          <a:p>
            <a:r>
              <a:rPr lang="en-GB" dirty="0" smtClean="0">
                <a:hlinkClick r:id="rId3"/>
              </a:rPr>
              <a:t>http://historylessonsnepal.blogspot.com/2013/03/the-b-c-conundrum.html</a:t>
            </a:r>
            <a:r>
              <a:rPr lang="en-GB" dirty="0" smtClean="0"/>
              <a:t> </a:t>
            </a:r>
            <a:endParaRPr lang="en-GB"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zh-TW" altLang="en-US" dirty="0"/>
          </a:p>
        </p:txBody>
      </p:sp>
      <p:sp>
        <p:nvSpPr>
          <p:cNvPr id="3" name="Content Placeholder 2"/>
          <p:cNvSpPr>
            <a:spLocks noGrp="1"/>
          </p:cNvSpPr>
          <p:nvPr>
            <p:ph idx="1"/>
          </p:nvPr>
        </p:nvSpPr>
        <p:spPr/>
        <p:txBody>
          <a:bodyPr/>
          <a:lstStyle/>
          <a:p>
            <a:endParaRPr lang="zh-TW" altLang="en-US" dirty="0"/>
          </a:p>
        </p:txBody>
      </p:sp>
      <p:pic>
        <p:nvPicPr>
          <p:cNvPr id="1026" name="Picture 2" descr="Image result for tangshan earthquake"/>
          <p:cNvPicPr>
            <a:picLocks noChangeAspect="1" noChangeArrowheads="1"/>
          </p:cNvPicPr>
          <p:nvPr/>
        </p:nvPicPr>
        <p:blipFill>
          <a:blip r:embed="rId2" cstate="print"/>
          <a:srcRect/>
          <a:stretch>
            <a:fillRect/>
          </a:stretch>
        </p:blipFill>
        <p:spPr bwMode="auto">
          <a:xfrm>
            <a:off x="-69947" y="0"/>
            <a:ext cx="9284820" cy="6970893"/>
          </a:xfrm>
          <a:prstGeom prst="rect">
            <a:avLst/>
          </a:prstGeom>
          <a:noFill/>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zh-TW" dirty="0" smtClean="0">
                <a:solidFill>
                  <a:srgbClr val="FF0000"/>
                </a:solidFill>
              </a:rPr>
              <a:t>WEBSITES</a:t>
            </a:r>
            <a:endParaRPr lang="zh-TW" altLang="en-US" dirty="0">
              <a:solidFill>
                <a:srgbClr val="FF0000"/>
              </a:solidFill>
            </a:endParaRPr>
          </a:p>
        </p:txBody>
      </p:sp>
      <p:sp>
        <p:nvSpPr>
          <p:cNvPr id="3" name="Content Placeholder 2"/>
          <p:cNvSpPr>
            <a:spLocks noGrp="1"/>
          </p:cNvSpPr>
          <p:nvPr>
            <p:ph idx="1"/>
          </p:nvPr>
        </p:nvSpPr>
        <p:spPr>
          <a:xfrm>
            <a:off x="457200" y="1285860"/>
            <a:ext cx="8229600" cy="5357850"/>
          </a:xfrm>
        </p:spPr>
        <p:txBody>
          <a:bodyPr>
            <a:normAutofit fontScale="92500" lnSpcReduction="20000"/>
          </a:bodyPr>
          <a:lstStyle/>
          <a:p>
            <a:r>
              <a:rPr lang="en-US" dirty="0" smtClean="0">
                <a:hlinkClick r:id="rId2"/>
              </a:rPr>
              <a:t>https://sway.soscbaha.org/</a:t>
            </a:r>
            <a:r>
              <a:rPr lang="en-US" dirty="0" smtClean="0"/>
              <a:t>   </a:t>
            </a:r>
          </a:p>
          <a:p>
            <a:pPr lvl="1"/>
            <a:r>
              <a:rPr lang="en-US" dirty="0" smtClean="0"/>
              <a:t>(SWAY site)</a:t>
            </a:r>
            <a:endParaRPr lang="en-US" dirty="0" smtClean="0">
              <a:hlinkClick r:id="rId3"/>
            </a:endParaRPr>
          </a:p>
          <a:p>
            <a:r>
              <a:rPr lang="en-US" dirty="0" smtClean="0">
                <a:hlinkClick r:id="rId3"/>
              </a:rPr>
              <a:t>https://www.youtube.com/watch?v=B_uSwAXkerA</a:t>
            </a:r>
            <a:r>
              <a:rPr lang="en-US" dirty="0" smtClean="0"/>
              <a:t> (Red Panda video)</a:t>
            </a:r>
          </a:p>
          <a:p>
            <a:r>
              <a:rPr lang="en-US" dirty="0" smtClean="0">
                <a:hlinkClick r:id="rId4"/>
              </a:rPr>
              <a:t>https://linguae.weebly.com/nepali.html</a:t>
            </a:r>
            <a:endParaRPr lang="en-US" dirty="0" smtClean="0"/>
          </a:p>
          <a:p>
            <a:pPr lvl="1"/>
            <a:r>
              <a:rPr lang="en-GB" dirty="0" smtClean="0"/>
              <a:t>(proposed federal structures)</a:t>
            </a:r>
            <a:endParaRPr lang="en-US" dirty="0" smtClean="0">
              <a:hlinkClick r:id="rId5"/>
            </a:endParaRPr>
          </a:p>
          <a:p>
            <a:r>
              <a:rPr lang="en-US" dirty="0" smtClean="0">
                <a:hlinkClick r:id="rId5"/>
              </a:rPr>
              <a:t>https://www.thelongestwayhome.com/travel-guides/nepal/temples-buildings-destroyed-nepal-earthquake-2015.html</a:t>
            </a:r>
            <a:endParaRPr lang="en-US" dirty="0" smtClean="0"/>
          </a:p>
          <a:p>
            <a:r>
              <a:rPr lang="en-US" dirty="0" smtClean="0">
                <a:hlinkClick r:id="rId6"/>
              </a:rPr>
              <a:t>https://www.intechopen.com/online-first/impacts-of-the-2015-gorkha-earthquake-lessons-learnt-from-nepal</a:t>
            </a:r>
            <a:r>
              <a:rPr lang="en-US" dirty="0" smtClean="0"/>
              <a:t> (figures to December 2018)</a:t>
            </a:r>
            <a:endParaRPr lang="zh-TW" altLang="en-US" dirty="0" smtClean="0"/>
          </a:p>
          <a:p>
            <a:endParaRPr lang="zh-TW" alt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0"/>
            <a:ext cx="8229600" cy="1143000"/>
          </a:xfrm>
        </p:spPr>
        <p:txBody>
          <a:bodyPr/>
          <a:lstStyle/>
          <a:p>
            <a:r>
              <a:rPr lang="en-GB" altLang="zh-TW" dirty="0" smtClean="0">
                <a:solidFill>
                  <a:srgbClr val="FF0000"/>
                </a:solidFill>
              </a:rPr>
              <a:t>REFERENCES</a:t>
            </a:r>
            <a:endParaRPr lang="zh-TW" altLang="en-US" dirty="0">
              <a:solidFill>
                <a:srgbClr val="FF0000"/>
              </a:solidFill>
            </a:endParaRPr>
          </a:p>
        </p:txBody>
      </p:sp>
      <p:sp>
        <p:nvSpPr>
          <p:cNvPr id="3" name="Content Placeholder 2"/>
          <p:cNvSpPr>
            <a:spLocks noGrp="1"/>
          </p:cNvSpPr>
          <p:nvPr>
            <p:ph idx="1"/>
          </p:nvPr>
        </p:nvSpPr>
        <p:spPr>
          <a:xfrm>
            <a:off x="500034" y="1000108"/>
            <a:ext cx="8229600" cy="5715040"/>
          </a:xfrm>
        </p:spPr>
        <p:txBody>
          <a:bodyPr>
            <a:normAutofit fontScale="40000" lnSpcReduction="20000"/>
          </a:bodyPr>
          <a:lstStyle/>
          <a:p>
            <a:endParaRPr lang="en-GB" altLang="zh-TW" dirty="0" smtClean="0"/>
          </a:p>
          <a:p>
            <a:r>
              <a:rPr lang="en-US" dirty="0" smtClean="0"/>
              <a:t>Fujiwara, T, </a:t>
            </a:r>
            <a:r>
              <a:rPr lang="en-US" dirty="0" err="1" smtClean="0"/>
              <a:t>T.Sato</a:t>
            </a:r>
            <a:r>
              <a:rPr lang="en-US" dirty="0" smtClean="0"/>
              <a:t>, </a:t>
            </a:r>
            <a:r>
              <a:rPr lang="en-US" dirty="0" err="1" smtClean="0"/>
              <a:t>T.Kubo</a:t>
            </a:r>
            <a:r>
              <a:rPr lang="en-US" dirty="0" smtClean="0"/>
              <a:t>, H &amp; ,</a:t>
            </a:r>
            <a:r>
              <a:rPr lang="en-US" dirty="0" err="1" smtClean="0"/>
              <a:t>O,Murakami</a:t>
            </a:r>
            <a:r>
              <a:rPr lang="en-US" dirty="0" smtClean="0"/>
              <a:t> 1989  Reconnaissance Report on the 21 August 1988 Earthquake in the Nepal-India Border Region (Research Report on Natural Disasters, Supported by the Japanese Ministry of Education, Science and Culture (Grant No.63115047)) </a:t>
            </a:r>
            <a:r>
              <a:rPr lang="en-US" u="sng" dirty="0" smtClean="0">
                <a:hlinkClick r:id="rId2"/>
              </a:rPr>
              <a:t>https://gemecd.org/sites/gemecd/files/JSCE%20ReconReport_1988%20Nepal-India%20Region_pp%2036-93.pdf</a:t>
            </a:r>
            <a:r>
              <a:rPr lang="en-US" u="sng" dirty="0" smtClean="0"/>
              <a:t> </a:t>
            </a:r>
            <a:r>
              <a:rPr lang="en-US" dirty="0" smtClean="0"/>
              <a:t>(accessed 23/12/18)</a:t>
            </a:r>
            <a:endParaRPr lang="en-GB" dirty="0" smtClean="0"/>
          </a:p>
          <a:p>
            <a:r>
              <a:rPr lang="en-GB" dirty="0" err="1" smtClean="0"/>
              <a:t>Gautam</a:t>
            </a:r>
            <a:r>
              <a:rPr lang="en-GB" dirty="0" smtClean="0"/>
              <a:t>, </a:t>
            </a:r>
            <a:r>
              <a:rPr lang="en-GB" dirty="0" err="1" smtClean="0"/>
              <a:t>Bhaskar</a:t>
            </a:r>
            <a:r>
              <a:rPr lang="en-GB" dirty="0" smtClean="0"/>
              <a:t>&amp; </a:t>
            </a:r>
            <a:r>
              <a:rPr lang="en-GB" dirty="0" err="1" smtClean="0"/>
              <a:t>Yogesh</a:t>
            </a:r>
            <a:r>
              <a:rPr lang="en-GB" dirty="0" smtClean="0"/>
              <a:t> Raj. 2015.</a:t>
            </a:r>
            <a:r>
              <a:rPr lang="en-US" i="1" dirty="0" smtClean="0"/>
              <a:t>Courage in chaos: early rescue and relief after the April earthquake.  </a:t>
            </a:r>
            <a:r>
              <a:rPr lang="en-US" dirty="0" smtClean="0"/>
              <a:t>Kathmandu: Martin </a:t>
            </a:r>
            <a:r>
              <a:rPr lang="en-US" dirty="0" err="1" smtClean="0"/>
              <a:t>Chautari</a:t>
            </a:r>
            <a:r>
              <a:rPr lang="en-US" dirty="0" smtClean="0"/>
              <a:t>.</a:t>
            </a:r>
          </a:p>
          <a:p>
            <a:r>
              <a:rPr lang="en-US" dirty="0" smtClean="0"/>
              <a:t> </a:t>
            </a:r>
            <a:r>
              <a:rPr lang="en-US" dirty="0" err="1" smtClean="0"/>
              <a:t>Hoftun</a:t>
            </a:r>
            <a:r>
              <a:rPr lang="en-US" dirty="0" smtClean="0"/>
              <a:t>, Martin, William </a:t>
            </a:r>
            <a:r>
              <a:rPr lang="en-US" dirty="0" err="1" smtClean="0"/>
              <a:t>Raeper</a:t>
            </a:r>
            <a:r>
              <a:rPr lang="en-US" dirty="0" smtClean="0"/>
              <a:t> and John </a:t>
            </a:r>
            <a:r>
              <a:rPr lang="en-US" dirty="0" err="1" smtClean="0"/>
              <a:t>Whelpton</a:t>
            </a:r>
            <a:r>
              <a:rPr lang="en-US" dirty="0" smtClean="0"/>
              <a:t>. 1999. </a:t>
            </a:r>
            <a:r>
              <a:rPr lang="en-US" i="1" dirty="0" smtClean="0"/>
              <a:t>People, Politics and Ideolo</a:t>
            </a:r>
            <a:r>
              <a:rPr lang="en-US" dirty="0" smtClean="0"/>
              <a:t>gy: </a:t>
            </a:r>
            <a:r>
              <a:rPr lang="en-US" i="1" dirty="0" smtClean="0"/>
              <a:t>Democracy and Social Change in Nepal</a:t>
            </a:r>
            <a:r>
              <a:rPr lang="en-US" dirty="0" smtClean="0"/>
              <a:t>, Kathmandu: </a:t>
            </a:r>
            <a:r>
              <a:rPr lang="en-US" dirty="0" err="1" smtClean="0"/>
              <a:t>Mandala</a:t>
            </a:r>
            <a:r>
              <a:rPr lang="en-US" dirty="0" smtClean="0"/>
              <a:t>.</a:t>
            </a:r>
            <a:endParaRPr lang="zh-TW" altLang="en-US" dirty="0" smtClean="0"/>
          </a:p>
          <a:p>
            <a:r>
              <a:rPr lang="en-GB" altLang="zh-TW" dirty="0" smtClean="0"/>
              <a:t>Palmer, James  2012. </a:t>
            </a:r>
            <a:r>
              <a:rPr lang="en-US" i="1" dirty="0" smtClean="0"/>
              <a:t>The Death of Mao: The Tangshan Earthquake and the Birth of the New China</a:t>
            </a:r>
            <a:r>
              <a:rPr lang="en-US" dirty="0" smtClean="0"/>
              <a:t>. London: Faber &amp; Faber </a:t>
            </a:r>
          </a:p>
          <a:p>
            <a:r>
              <a:rPr lang="en-GB" dirty="0" err="1" smtClean="0"/>
              <a:t>Pelling</a:t>
            </a:r>
            <a:r>
              <a:rPr lang="en-GB" dirty="0" smtClean="0"/>
              <a:t>, Mark &amp; Kathleen Dill 2010. `Disaster politics: tipping points for change in the adaptation of socio-political regimes.’  </a:t>
            </a:r>
            <a:r>
              <a:rPr lang="en-GB" i="1" dirty="0" smtClean="0"/>
              <a:t>Progress in Human Geography </a:t>
            </a:r>
            <a:r>
              <a:rPr lang="en-GB" dirty="0" smtClean="0"/>
              <a:t>34(1): 21-37.</a:t>
            </a:r>
          </a:p>
          <a:p>
            <a:r>
              <a:rPr lang="en-GB" dirty="0" err="1" smtClean="0"/>
              <a:t>Pradhan</a:t>
            </a:r>
            <a:r>
              <a:rPr lang="en-GB" dirty="0" smtClean="0"/>
              <a:t>, Kumar L. 2012. </a:t>
            </a:r>
            <a:r>
              <a:rPr lang="en-GB" i="1" dirty="0" err="1" smtClean="0"/>
              <a:t>Thapa</a:t>
            </a:r>
            <a:r>
              <a:rPr lang="en-GB" i="1" dirty="0" smtClean="0"/>
              <a:t> Politics in Nepal: with special reference to </a:t>
            </a:r>
            <a:r>
              <a:rPr lang="en-GB" i="1" dirty="0" err="1" smtClean="0"/>
              <a:t>Bhimsen</a:t>
            </a:r>
            <a:r>
              <a:rPr lang="en-GB" i="1" dirty="0" smtClean="0"/>
              <a:t> </a:t>
            </a:r>
            <a:r>
              <a:rPr lang="en-GB" i="1" dirty="0" err="1" smtClean="0"/>
              <a:t>Thapa</a:t>
            </a:r>
            <a:r>
              <a:rPr lang="en-GB" i="1" dirty="0" smtClean="0"/>
              <a:t> 1806 to 1839</a:t>
            </a:r>
            <a:r>
              <a:rPr lang="en-GB" dirty="0" smtClean="0"/>
              <a:t>. New Delhi: Concept Publishing</a:t>
            </a:r>
          </a:p>
          <a:p>
            <a:r>
              <a:rPr lang="en-GB" dirty="0" err="1" smtClean="0"/>
              <a:t>Rana</a:t>
            </a:r>
            <a:r>
              <a:rPr lang="en-GB" dirty="0" smtClean="0"/>
              <a:t>, Brahma S.J.B. 2013. </a:t>
            </a:r>
            <a:r>
              <a:rPr lang="en-GB" i="1" dirty="0" smtClean="0"/>
              <a:t>The Great Earthquake in Nepal </a:t>
            </a:r>
            <a:r>
              <a:rPr lang="en-GB" dirty="0" smtClean="0"/>
              <a:t>(1934 A.D.) [translated by </a:t>
            </a:r>
            <a:r>
              <a:rPr lang="en-GB" dirty="0" err="1" smtClean="0"/>
              <a:t>Kesar</a:t>
            </a:r>
            <a:r>
              <a:rPr lang="en-GB" dirty="0" smtClean="0"/>
              <a:t> </a:t>
            </a:r>
            <a:r>
              <a:rPr lang="en-GB" dirty="0" err="1" smtClean="0"/>
              <a:t>Lall</a:t>
            </a:r>
            <a:r>
              <a:rPr lang="en-GB" dirty="0" smtClean="0"/>
              <a:t>] Kathmandu: </a:t>
            </a:r>
            <a:r>
              <a:rPr lang="en-GB" dirty="0" err="1" smtClean="0"/>
              <a:t>Ratna</a:t>
            </a:r>
            <a:r>
              <a:rPr lang="en-GB" dirty="0" smtClean="0"/>
              <a:t> </a:t>
            </a:r>
            <a:r>
              <a:rPr lang="en-GB" dirty="0" err="1" smtClean="0"/>
              <a:t>Pustak</a:t>
            </a:r>
            <a:r>
              <a:rPr lang="en-GB" dirty="0" smtClean="0"/>
              <a:t> </a:t>
            </a:r>
            <a:r>
              <a:rPr lang="en-GB" dirty="0" err="1" smtClean="0"/>
              <a:t>Bhandar</a:t>
            </a:r>
            <a:r>
              <a:rPr lang="en-GB" dirty="0" smtClean="0"/>
              <a:t>. [First published in Nepali as </a:t>
            </a:r>
            <a:r>
              <a:rPr lang="en-GB" i="1" dirty="0" err="1" smtClean="0"/>
              <a:t>Nepalkomahabhukampa</a:t>
            </a:r>
            <a:r>
              <a:rPr lang="en-GB" i="1" dirty="0" smtClean="0"/>
              <a:t> (1990 </a:t>
            </a:r>
            <a:r>
              <a:rPr lang="en-GB" i="1" dirty="0" err="1" smtClean="0"/>
              <a:t>sal</a:t>
            </a:r>
            <a:r>
              <a:rPr lang="en-GB" i="1" dirty="0" smtClean="0"/>
              <a:t>).  </a:t>
            </a:r>
            <a:r>
              <a:rPr lang="en-GB" dirty="0" smtClean="0"/>
              <a:t>Kathmandu: </a:t>
            </a:r>
            <a:r>
              <a:rPr lang="en-GB" dirty="0" err="1" smtClean="0"/>
              <a:t>Babarmahal</a:t>
            </a:r>
            <a:r>
              <a:rPr lang="en-GB" dirty="0" smtClean="0"/>
              <a:t>, 1991 V.S. [1934-5]]</a:t>
            </a:r>
            <a:endParaRPr lang="ne-NP" dirty="0" smtClean="0"/>
          </a:p>
          <a:p>
            <a:r>
              <a:rPr lang="en-GB" dirty="0" err="1" smtClean="0"/>
              <a:t>Rana</a:t>
            </a:r>
            <a:r>
              <a:rPr lang="ne-NP" dirty="0" smtClean="0"/>
              <a:t>,</a:t>
            </a:r>
            <a:r>
              <a:rPr lang="en-GB" dirty="0" smtClean="0"/>
              <a:t> </a:t>
            </a:r>
            <a:r>
              <a:rPr lang="en-GB" dirty="0" err="1" smtClean="0"/>
              <a:t>Purushotham</a:t>
            </a:r>
            <a:r>
              <a:rPr lang="en-GB" dirty="0" smtClean="0"/>
              <a:t> S.J.B. </a:t>
            </a:r>
            <a:r>
              <a:rPr lang="en-GB" i="1" dirty="0" err="1" smtClean="0"/>
              <a:t>Shri</a:t>
            </a:r>
            <a:r>
              <a:rPr lang="en-GB" i="1" dirty="0" smtClean="0"/>
              <a:t> </a:t>
            </a:r>
            <a:r>
              <a:rPr lang="en-GB" i="1" dirty="0" err="1" smtClean="0"/>
              <a:t>Teenharuko</a:t>
            </a:r>
            <a:r>
              <a:rPr lang="en-GB" i="1" dirty="0" smtClean="0"/>
              <a:t> </a:t>
            </a:r>
            <a:r>
              <a:rPr lang="en-GB" i="1" dirty="0" err="1" smtClean="0"/>
              <a:t>Vrittanta</a:t>
            </a:r>
            <a:r>
              <a:rPr lang="en-GB" i="1" dirty="0" smtClean="0"/>
              <a:t> </a:t>
            </a:r>
            <a:r>
              <a:rPr lang="en-GB" dirty="0" smtClean="0"/>
              <a:t>[Account of the </a:t>
            </a:r>
            <a:r>
              <a:rPr lang="en-GB" dirty="0" err="1" smtClean="0"/>
              <a:t>Rana</a:t>
            </a:r>
            <a:r>
              <a:rPr lang="en-GB" dirty="0" smtClean="0"/>
              <a:t> Maharajas]. Kathmandu: </a:t>
            </a:r>
            <a:endParaRPr lang="en-US" dirty="0" smtClean="0"/>
          </a:p>
          <a:p>
            <a:r>
              <a:rPr lang="en-GB" dirty="0" smtClean="0"/>
              <a:t>Robinson, Andrew. Edward 2016. </a:t>
            </a:r>
            <a:r>
              <a:rPr lang="en-GB" i="1" dirty="0" smtClean="0"/>
              <a:t>Earth-shattering Events: Earthquakes, Nations and Civilization</a:t>
            </a:r>
            <a:r>
              <a:rPr lang="en-GB" dirty="0" smtClean="0"/>
              <a:t>. London: Thames &amp; Hudson.</a:t>
            </a:r>
            <a:endParaRPr lang="zh-TW" altLang="en-US" dirty="0" smtClean="0"/>
          </a:p>
          <a:p>
            <a:r>
              <a:rPr lang="en-GB" dirty="0" smtClean="0"/>
              <a:t>Simpson, Edward 2013. </a:t>
            </a:r>
            <a:r>
              <a:rPr lang="en-GB" i="1" dirty="0" smtClean="0"/>
              <a:t>The Political Biography of an Earthquake: Aftermath and Amnesia in Gujarat, India</a:t>
            </a:r>
            <a:r>
              <a:rPr lang="en-GB" dirty="0" smtClean="0"/>
              <a:t>. London: Hurst &amp; Co.</a:t>
            </a:r>
          </a:p>
          <a:p>
            <a:r>
              <a:rPr lang="en-US" dirty="0" err="1" smtClean="0"/>
              <a:t>Subedi</a:t>
            </a:r>
            <a:r>
              <a:rPr lang="en-US" dirty="0" smtClean="0"/>
              <a:t>, Shiva and </a:t>
            </a:r>
            <a:r>
              <a:rPr lang="en-US" dirty="0" err="1" smtClean="0"/>
              <a:t>Meen</a:t>
            </a:r>
            <a:r>
              <a:rPr lang="en-US" dirty="0" smtClean="0"/>
              <a:t> </a:t>
            </a:r>
            <a:r>
              <a:rPr lang="en-US" dirty="0" err="1" smtClean="0"/>
              <a:t>Bahadur</a:t>
            </a:r>
            <a:r>
              <a:rPr lang="en-US" dirty="0" smtClean="0"/>
              <a:t> </a:t>
            </a:r>
            <a:r>
              <a:rPr lang="en-US" dirty="0" err="1" smtClean="0"/>
              <a:t>Poudyal</a:t>
            </a:r>
            <a:r>
              <a:rPr lang="en-US" dirty="0" smtClean="0"/>
              <a:t> </a:t>
            </a:r>
            <a:r>
              <a:rPr lang="en-US" dirty="0" err="1" smtClean="0"/>
              <a:t>Chhetri</a:t>
            </a:r>
            <a:r>
              <a:rPr lang="en-US" dirty="0" smtClean="0"/>
              <a:t>  2019. </a:t>
            </a:r>
            <a:endParaRPr lang="en-GB" dirty="0" smtClean="0"/>
          </a:p>
          <a:p>
            <a:r>
              <a:rPr lang="en-GB" dirty="0" err="1" smtClean="0"/>
              <a:t>Thapa</a:t>
            </a:r>
            <a:r>
              <a:rPr lang="en-GB" dirty="0" smtClean="0"/>
              <a:t>, </a:t>
            </a:r>
            <a:r>
              <a:rPr lang="en-GB" dirty="0" err="1" smtClean="0"/>
              <a:t>Niranjan</a:t>
            </a:r>
            <a:r>
              <a:rPr lang="en-GB" dirty="0" smtClean="0"/>
              <a:t>, 1989 [2045 V.S.]. </a:t>
            </a:r>
            <a:r>
              <a:rPr lang="en-GB" i="1" dirty="0" err="1" smtClean="0"/>
              <a:t>Bhadau</a:t>
            </a:r>
            <a:r>
              <a:rPr lang="en-GB" i="1" dirty="0" smtClean="0"/>
              <a:t> </a:t>
            </a:r>
            <a:r>
              <a:rPr lang="en-GB" i="1" dirty="0" err="1" smtClean="0"/>
              <a:t>Panchko</a:t>
            </a:r>
            <a:r>
              <a:rPr lang="en-GB" i="1" dirty="0" smtClean="0"/>
              <a:t> </a:t>
            </a:r>
            <a:r>
              <a:rPr lang="en-GB" i="1" dirty="0" err="1" smtClean="0"/>
              <a:t>Bhukampa</a:t>
            </a:r>
            <a:r>
              <a:rPr lang="en-GB" i="1" dirty="0" smtClean="0"/>
              <a:t> 2045 </a:t>
            </a:r>
            <a:r>
              <a:rPr lang="en-GB" dirty="0" smtClean="0"/>
              <a:t>[Earthquake of 21 August 1988]. Kathmandu: </a:t>
            </a:r>
            <a:r>
              <a:rPr lang="en-GB" dirty="0" err="1" smtClean="0"/>
              <a:t>Niranjan</a:t>
            </a:r>
            <a:r>
              <a:rPr lang="en-GB" dirty="0" smtClean="0"/>
              <a:t> </a:t>
            </a:r>
            <a:r>
              <a:rPr lang="en-GB" dirty="0" err="1" smtClean="0"/>
              <a:t>Thapa</a:t>
            </a:r>
            <a:r>
              <a:rPr lang="en-GB" dirty="0" smtClean="0"/>
              <a:t>.  </a:t>
            </a:r>
          </a:p>
          <a:p>
            <a:r>
              <a:rPr lang="en-US" dirty="0" err="1" smtClean="0"/>
              <a:t>Uprety</a:t>
            </a:r>
            <a:r>
              <a:rPr lang="en-US" dirty="0" smtClean="0"/>
              <a:t>, </a:t>
            </a:r>
            <a:r>
              <a:rPr lang="en-US" dirty="0" err="1" smtClean="0"/>
              <a:t>Prem</a:t>
            </a:r>
            <a:r>
              <a:rPr lang="en-US" dirty="0" smtClean="0"/>
              <a:t> R. 1984.  </a:t>
            </a:r>
            <a:r>
              <a:rPr lang="en-US" i="1" dirty="0" smtClean="0"/>
              <a:t>Nepal – a Small Nation in the Vortex of International Conflicts. </a:t>
            </a:r>
            <a:r>
              <a:rPr lang="en-US" dirty="0" smtClean="0"/>
              <a:t>Kathmandu: </a:t>
            </a:r>
            <a:r>
              <a:rPr lang="en-US" dirty="0" err="1" smtClean="0"/>
              <a:t>Pugo</a:t>
            </a:r>
            <a:r>
              <a:rPr lang="en-US" dirty="0" smtClean="0"/>
              <a:t> Mi. </a:t>
            </a:r>
          </a:p>
          <a:p>
            <a:r>
              <a:rPr lang="en-US" dirty="0" err="1" smtClean="0"/>
              <a:t>Whelpton</a:t>
            </a:r>
            <a:r>
              <a:rPr lang="en-US" dirty="0" smtClean="0"/>
              <a:t>, John 2005. </a:t>
            </a:r>
            <a:r>
              <a:rPr lang="en-US" i="1" dirty="0" smtClean="0"/>
              <a:t>A History of Nepal</a:t>
            </a:r>
            <a:r>
              <a:rPr lang="en-US" dirty="0" smtClean="0"/>
              <a:t>, Cambridge: Cambridge University Press, 2005</a:t>
            </a:r>
          </a:p>
          <a:p>
            <a:r>
              <a:rPr lang="en-GB" dirty="0" smtClean="0"/>
              <a:t>World Bank 1997. </a:t>
            </a:r>
            <a:r>
              <a:rPr lang="en-US" dirty="0" smtClean="0"/>
              <a:t>MUNICIPAL DEVELOPMENT AND EARTHQUAKE EMERGENCY HOUSING RECONSTRUCTION PROJECT (CREDIT 1988-NEP).  Project Completion Report (Nepal)</a:t>
            </a:r>
          </a:p>
          <a:p>
            <a:endParaRPr lang="en-US" dirty="0" smtClean="0"/>
          </a:p>
          <a:p>
            <a:endParaRPr lang="en-US" dirty="0" smtClean="0"/>
          </a:p>
          <a:p>
            <a:endParaRPr lang="zh-TW" alt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zh-TW" dirty="0" smtClean="0"/>
              <a:t>1976 - TANGSHAN EARTHQUAKE</a:t>
            </a:r>
            <a:endParaRPr lang="zh-TW" altLang="en-US" dirty="0"/>
          </a:p>
        </p:txBody>
      </p:sp>
      <p:sp>
        <p:nvSpPr>
          <p:cNvPr id="3" name="Content Placeholder 2"/>
          <p:cNvSpPr>
            <a:spLocks noGrp="1"/>
          </p:cNvSpPr>
          <p:nvPr>
            <p:ph idx="1"/>
          </p:nvPr>
        </p:nvSpPr>
        <p:spPr>
          <a:xfrm>
            <a:off x="357158" y="1643050"/>
            <a:ext cx="8229600" cy="4572031"/>
          </a:xfrm>
        </p:spPr>
        <p:txBody>
          <a:bodyPr>
            <a:normAutofit fontScale="62500" lnSpcReduction="20000"/>
          </a:bodyPr>
          <a:lstStyle/>
          <a:p>
            <a:r>
              <a:rPr lang="en-GB" altLang="zh-TW" dirty="0" smtClean="0"/>
              <a:t>Uncertainty over death total: officially announced figure of 242,000 excluded migrant workers, visitors etc;  Taiwan in 1977 claimed to have seen a `secret government report’ giving 655,000 dead; figure of 750,000 extrapolated from similar earlier disaster</a:t>
            </a:r>
          </a:p>
          <a:p>
            <a:r>
              <a:rPr lang="en-US" altLang="zh-TW" dirty="0" smtClean="0"/>
              <a:t>James Palmer claims (despite skepticism of many) accelerated downfall of `Gang of Four’ and ascension of Deng Xiao Ping:</a:t>
            </a:r>
          </a:p>
          <a:p>
            <a:pPr lvl="2"/>
            <a:r>
              <a:rPr lang="en-US" altLang="zh-TW" dirty="0" smtClean="0"/>
              <a:t>Traditional concept of major  disaster as sign of withdrawal of `mandate of heaven’</a:t>
            </a:r>
          </a:p>
          <a:p>
            <a:pPr lvl="2"/>
            <a:r>
              <a:rPr lang="en-GB" altLang="zh-TW" dirty="0" smtClean="0"/>
              <a:t>Contradicts government’s claim (following apparent successful prediction of </a:t>
            </a:r>
            <a:r>
              <a:rPr lang="en-GB" altLang="zh-TW" dirty="0" err="1" smtClean="0"/>
              <a:t>Haizheng</a:t>
            </a:r>
            <a:r>
              <a:rPr lang="en-GB" altLang="zh-TW" dirty="0" smtClean="0"/>
              <a:t> quake in 1975) to be able to forecast earthquakes</a:t>
            </a:r>
          </a:p>
          <a:p>
            <a:pPr lvl="2"/>
            <a:r>
              <a:rPr lang="en-GB" altLang="zh-TW" dirty="0" smtClean="0"/>
              <a:t>Some evidence that Cultural Revolution disruption impeded Seismology Bureau precautions</a:t>
            </a:r>
          </a:p>
          <a:p>
            <a:pPr lvl="2"/>
            <a:r>
              <a:rPr lang="en-GB" altLang="zh-TW" dirty="0" smtClean="0"/>
              <a:t>Gang of Four perceived as slow in relief and callous in attitude to victims, regarding issue as secondary to campaign against Deng: `Be alert to Deng Xiaoping’s criminal attempt to exploit earthquake phobia to suppress revolution! Solemnly condemn the capitalist roaders who use the fear of an earthquake to sabotage the denunciation of Deng!’ (Palmer 191)</a:t>
            </a:r>
          </a:p>
          <a:p>
            <a:pPr lvl="2"/>
            <a:endParaRPr lang="en-US" altLang="zh-TW" dirty="0" smtClean="0"/>
          </a:p>
          <a:p>
            <a:pPr lvl="2"/>
            <a:endParaRPr lang="en-US" altLang="zh-TW" dirty="0" smtClean="0"/>
          </a:p>
          <a:p>
            <a:pPr>
              <a:buNone/>
            </a:pPr>
            <a:r>
              <a:rPr lang="en-US" altLang="zh-TW" dirty="0" smtClean="0"/>
              <a:t>		-	</a:t>
            </a:r>
            <a:endParaRPr lang="zh-TW" alt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zh-TW" dirty="0" smtClean="0">
                <a:solidFill>
                  <a:srgbClr val="FF0000"/>
                </a:solidFill>
              </a:rPr>
              <a:t>GUJARAT, 26 January 2001 </a:t>
            </a:r>
            <a:endParaRPr lang="zh-TW" altLang="en-US" dirty="0">
              <a:solidFill>
                <a:srgbClr val="FF0000"/>
              </a:solidFill>
            </a:endParaRPr>
          </a:p>
        </p:txBody>
      </p:sp>
      <p:sp>
        <p:nvSpPr>
          <p:cNvPr id="3" name="Content Placeholder 2"/>
          <p:cNvSpPr>
            <a:spLocks noGrp="1"/>
          </p:cNvSpPr>
          <p:nvPr>
            <p:ph idx="1"/>
          </p:nvPr>
        </p:nvSpPr>
        <p:spPr>
          <a:xfrm>
            <a:off x="500034" y="1285860"/>
            <a:ext cx="8229600" cy="4525963"/>
          </a:xfrm>
        </p:spPr>
        <p:txBody>
          <a:bodyPr>
            <a:normAutofit/>
          </a:bodyPr>
          <a:lstStyle/>
          <a:p>
            <a:r>
              <a:rPr lang="en-GB" altLang="zh-TW" sz="2000" dirty="0" smtClean="0"/>
              <a:t>Around 20,000 deaths</a:t>
            </a:r>
          </a:p>
          <a:p>
            <a:r>
              <a:rPr lang="en-GB" altLang="zh-TW" sz="2000" dirty="0" smtClean="0"/>
              <a:t>Results in the national leadership of the </a:t>
            </a:r>
            <a:r>
              <a:rPr lang="en-GB" altLang="zh-TW" sz="2000" dirty="0" err="1" smtClean="0"/>
              <a:t>Bharatiya</a:t>
            </a:r>
            <a:r>
              <a:rPr lang="en-GB" altLang="zh-TW" sz="2000" dirty="0" smtClean="0"/>
              <a:t> </a:t>
            </a:r>
            <a:r>
              <a:rPr lang="en-GB" altLang="zh-TW" sz="2000" dirty="0" err="1" smtClean="0"/>
              <a:t>Janata</a:t>
            </a:r>
            <a:r>
              <a:rPr lang="en-GB" altLang="zh-TW" sz="2000" dirty="0" smtClean="0"/>
              <a:t> Party, then in power in Delhi and in Gujarat, replacing the state’s chief minister, blamed locally for poor response and corruption, with </a:t>
            </a:r>
            <a:r>
              <a:rPr lang="en-GB" altLang="zh-TW" sz="2000" dirty="0" err="1" smtClean="0"/>
              <a:t>Narendra</a:t>
            </a:r>
            <a:r>
              <a:rPr lang="en-GB" altLang="zh-TW" sz="2000" dirty="0" smtClean="0"/>
              <a:t> </a:t>
            </a:r>
            <a:r>
              <a:rPr lang="en-GB" altLang="zh-TW" sz="2000" dirty="0" err="1" smtClean="0"/>
              <a:t>Modi</a:t>
            </a:r>
            <a:r>
              <a:rPr lang="en-GB" altLang="zh-TW" sz="2000" dirty="0" smtClean="0"/>
              <a:t>.</a:t>
            </a:r>
          </a:p>
          <a:p>
            <a:r>
              <a:rPr lang="en-GB" altLang="zh-TW" sz="2000" dirty="0" smtClean="0"/>
              <a:t>`Gujarat model’ of rapid industrialisation (with poorer performance on social indicators) is probably only a continuation of previous trends but enables </a:t>
            </a:r>
            <a:r>
              <a:rPr lang="en-GB" altLang="zh-TW" sz="2000" dirty="0" err="1" smtClean="0"/>
              <a:t>Modi</a:t>
            </a:r>
            <a:r>
              <a:rPr lang="en-GB" altLang="zh-TW" sz="2000" dirty="0" smtClean="0"/>
              <a:t>, despite being widely blamed for anti-Muslim violence in 2002, to become a national leader, serving as prime minster of India since 2014</a:t>
            </a:r>
            <a:endParaRPr lang="zh-TW" altLang="en-US" sz="2000" dirty="0"/>
          </a:p>
        </p:txBody>
      </p:sp>
      <p:pic>
        <p:nvPicPr>
          <p:cNvPr id="72706" name="Picture 2" descr="Image result for gujarat in india political map"/>
          <p:cNvPicPr>
            <a:picLocks noChangeAspect="1" noChangeArrowheads="1"/>
          </p:cNvPicPr>
          <p:nvPr/>
        </p:nvPicPr>
        <p:blipFill>
          <a:blip r:embed="rId2" cstate="print"/>
          <a:srcRect/>
          <a:stretch>
            <a:fillRect/>
          </a:stretch>
        </p:blipFill>
        <p:spPr bwMode="auto">
          <a:xfrm>
            <a:off x="3286116" y="4049295"/>
            <a:ext cx="2500330" cy="2808705"/>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95288" y="188913"/>
            <a:ext cx="8229600" cy="954087"/>
          </a:xfrm>
        </p:spPr>
        <p:txBody>
          <a:bodyPr/>
          <a:lstStyle/>
          <a:p>
            <a:pPr eaLnBrk="1" hangingPunct="1"/>
            <a:endParaRPr lang="en-US" smtClean="0">
              <a:solidFill>
                <a:schemeClr val="accent2"/>
              </a:solidFill>
              <a:latin typeface="Comic Sans MS" pitchFamily="66" charset="0"/>
            </a:endParaRPr>
          </a:p>
        </p:txBody>
      </p:sp>
      <p:sp>
        <p:nvSpPr>
          <p:cNvPr id="4" name="Content Placeholder 3"/>
          <p:cNvSpPr>
            <a:spLocks noGrp="1"/>
          </p:cNvSpPr>
          <p:nvPr>
            <p:ph idx="1"/>
          </p:nvPr>
        </p:nvSpPr>
        <p:spPr/>
        <p:txBody>
          <a:bodyPr/>
          <a:lstStyle/>
          <a:p>
            <a:endParaRPr lang="zh-TW" altLang="en-US"/>
          </a:p>
        </p:txBody>
      </p:sp>
      <p:pic>
        <p:nvPicPr>
          <p:cNvPr id="48130" name="Picture 2" descr="Image result for nepal and surrounding regions map"/>
          <p:cNvPicPr>
            <a:picLocks noChangeAspect="1" noChangeArrowheads="1"/>
          </p:cNvPicPr>
          <p:nvPr/>
        </p:nvPicPr>
        <p:blipFill>
          <a:blip r:embed="rId2" cstate="print"/>
          <a:srcRect/>
          <a:stretch>
            <a:fillRect/>
          </a:stretch>
        </p:blipFill>
        <p:spPr bwMode="auto">
          <a:xfrm>
            <a:off x="214282" y="142852"/>
            <a:ext cx="8758888" cy="6715148"/>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68313" y="0"/>
            <a:ext cx="8229600" cy="1143000"/>
          </a:xfrm>
        </p:spPr>
        <p:txBody>
          <a:bodyPr/>
          <a:lstStyle/>
          <a:p>
            <a:r>
              <a:rPr lang="en-US" altLang="zh-TW" b="1" dirty="0">
                <a:solidFill>
                  <a:srgbClr val="00B0F0"/>
                </a:solidFill>
                <a:latin typeface="Times New Roman" pitchFamily="18" charset="0"/>
                <a:cs typeface="Times New Roman" pitchFamily="18" charset="0"/>
              </a:rPr>
              <a:t>THE ETHNIC MIX</a:t>
            </a:r>
          </a:p>
        </p:txBody>
      </p:sp>
      <p:sp>
        <p:nvSpPr>
          <p:cNvPr id="31747" name="Rectangle 3"/>
          <p:cNvSpPr>
            <a:spLocks noGrp="1" noChangeArrowheads="1"/>
          </p:cNvSpPr>
          <p:nvPr>
            <p:ph type="body" idx="1"/>
          </p:nvPr>
        </p:nvSpPr>
        <p:spPr>
          <a:xfrm>
            <a:off x="428596" y="1214422"/>
            <a:ext cx="8229600" cy="4897437"/>
          </a:xfrm>
        </p:spPr>
        <p:txBody>
          <a:bodyPr/>
          <a:lstStyle/>
          <a:p>
            <a:pPr>
              <a:lnSpc>
                <a:spcPct val="90000"/>
              </a:lnSpc>
            </a:pPr>
            <a:r>
              <a:rPr lang="en-US" altLang="zh-TW" sz="2400" b="1" dirty="0">
                <a:solidFill>
                  <a:schemeClr val="accent2"/>
                </a:solidFill>
              </a:rPr>
              <a:t>`JANAJATIS’ (TIBETO-BURMANS, MONGOLS)</a:t>
            </a:r>
            <a:r>
              <a:rPr lang="en-US" altLang="zh-TW" sz="2400" dirty="0"/>
              <a:t> – mostly originally speakers of </a:t>
            </a:r>
            <a:r>
              <a:rPr lang="en-US" altLang="zh-TW" sz="2400" i="1" dirty="0"/>
              <a:t>Tibeto-Burman languages</a:t>
            </a:r>
            <a:r>
              <a:rPr lang="en-US" altLang="zh-TW" sz="2400" dirty="0"/>
              <a:t> and  animists or Buddhists but now often assimilated into Hinduism and speaking Nepali or another Indic language	                                                                            </a:t>
            </a:r>
            <a:r>
              <a:rPr lang="en-US" altLang="zh-TW" sz="2400" b="1" dirty="0">
                <a:solidFill>
                  <a:schemeClr val="accent2"/>
                </a:solidFill>
              </a:rPr>
              <a:t>36%</a:t>
            </a:r>
          </a:p>
          <a:p>
            <a:pPr>
              <a:lnSpc>
                <a:spcPct val="90000"/>
              </a:lnSpc>
            </a:pPr>
            <a:endParaRPr lang="en-US" altLang="zh-TW" sz="2400" b="1" dirty="0">
              <a:solidFill>
                <a:srgbClr val="FF0000"/>
              </a:solidFill>
            </a:endParaRPr>
          </a:p>
          <a:p>
            <a:pPr>
              <a:lnSpc>
                <a:spcPct val="90000"/>
              </a:lnSpc>
            </a:pPr>
            <a:r>
              <a:rPr lang="en-US" altLang="zh-TW" sz="2400" b="1" dirty="0">
                <a:solidFill>
                  <a:srgbClr val="FF0000"/>
                </a:solidFill>
              </a:rPr>
              <a:t>PARBATIYAS (INDO-NEPALESE, KHASAS)</a:t>
            </a:r>
            <a:r>
              <a:rPr lang="en-US" altLang="zh-TW" sz="2400" dirty="0"/>
              <a:t> – original speakers of </a:t>
            </a:r>
            <a:r>
              <a:rPr lang="en-US" altLang="zh-TW" sz="2400" i="1" dirty="0"/>
              <a:t>NEPALI</a:t>
            </a:r>
            <a:r>
              <a:rPr lang="en-US" altLang="zh-TW" sz="2400" dirty="0"/>
              <a:t> (aka </a:t>
            </a:r>
            <a:r>
              <a:rPr lang="en-US" altLang="zh-TW" sz="2400" i="1" dirty="0" err="1"/>
              <a:t>Parbatiya</a:t>
            </a:r>
            <a:r>
              <a:rPr lang="en-US" altLang="zh-TW" sz="2400" i="1" dirty="0"/>
              <a:t>, Khas Kura, </a:t>
            </a:r>
            <a:r>
              <a:rPr lang="en-US" altLang="zh-TW" sz="2400" i="1" dirty="0" err="1"/>
              <a:t>Gorkhali</a:t>
            </a:r>
            <a:r>
              <a:rPr lang="en-US" altLang="zh-TW" sz="2400" dirty="0"/>
              <a:t>), normally Hindu. Divided into castes.	</a:t>
            </a:r>
            <a:r>
              <a:rPr lang="en-US" altLang="zh-TW" sz="2400" b="1" dirty="0">
                <a:solidFill>
                  <a:srgbClr val="FF0000"/>
                </a:solidFill>
              </a:rPr>
              <a:t>38%</a:t>
            </a:r>
          </a:p>
          <a:p>
            <a:pPr>
              <a:lnSpc>
                <a:spcPct val="90000"/>
              </a:lnSpc>
              <a:buFontTx/>
              <a:buNone/>
            </a:pPr>
            <a:endParaRPr lang="en-US" altLang="zh-TW" sz="2400" dirty="0"/>
          </a:p>
          <a:p>
            <a:pPr>
              <a:lnSpc>
                <a:spcPct val="90000"/>
              </a:lnSpc>
            </a:pPr>
            <a:r>
              <a:rPr lang="en-US" altLang="zh-TW" sz="2400" b="1" dirty="0">
                <a:solidFill>
                  <a:schemeClr val="hlink"/>
                </a:solidFill>
              </a:rPr>
              <a:t>MADHESIS</a:t>
            </a:r>
            <a:r>
              <a:rPr lang="en-US" altLang="zh-TW" sz="2400" dirty="0"/>
              <a:t> – sharing the culture and caste structure of the north Indian plain. Speaking various Indic dialects but often using </a:t>
            </a:r>
            <a:r>
              <a:rPr lang="en-US" altLang="zh-TW" sz="2400" i="1" dirty="0"/>
              <a:t>Hindi</a:t>
            </a:r>
            <a:r>
              <a:rPr lang="en-US" altLang="zh-TW" sz="2400" dirty="0"/>
              <a:t> as a lingua franca	           </a:t>
            </a:r>
            <a:r>
              <a:rPr lang="en-US" altLang="zh-TW" sz="2400" b="1" dirty="0">
                <a:solidFill>
                  <a:schemeClr val="hlink"/>
                </a:solidFill>
              </a:rPr>
              <a:t>17%</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2762</TotalTime>
  <Words>3971</Words>
  <Application>Microsoft Office PowerPoint</Application>
  <PresentationFormat>On-screen Show (4:3)</PresentationFormat>
  <Paragraphs>215</Paragraphs>
  <Slides>51</Slides>
  <Notes>2</Notes>
  <HiddenSlides>0</HiddenSlides>
  <MMClips>0</MMClip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Office Theme</vt:lpstr>
      <vt:lpstr>AFTERSHOCKS: THE POLITICAL EFFECTS OF EARTHQUAKES IN NEPAL</vt:lpstr>
      <vt:lpstr>EARTHQUAKES IN HISTORY (after Robinson (2016))</vt:lpstr>
      <vt:lpstr> 1 Nov1755 – Lisbon Earthquake </vt:lpstr>
      <vt:lpstr>TOKYO/YOKOHAMA 1 September 1923</vt:lpstr>
      <vt:lpstr>Slide 5</vt:lpstr>
      <vt:lpstr>1976 - TANGSHAN EARTHQUAKE</vt:lpstr>
      <vt:lpstr>GUJARAT, 26 January 2001 </vt:lpstr>
      <vt:lpstr>Slide 8</vt:lpstr>
      <vt:lpstr>THE ETHNIC MIX</vt:lpstr>
      <vt:lpstr>Slide 10</vt:lpstr>
      <vt:lpstr>GORKHA DARBAR</vt:lpstr>
      <vt:lpstr>The Japanese and Nepalese monarchies and hereditary premierships</vt:lpstr>
      <vt:lpstr>Slide 13</vt:lpstr>
      <vt:lpstr>Slide 14</vt:lpstr>
      <vt:lpstr>Slide 15</vt:lpstr>
      <vt:lpstr>NEPAL: 26 AUGUST 1833 (8.0M?)</vt:lpstr>
      <vt:lpstr>BIHAR-NEPAL EARTHQUAKE 15 January 1934 (8.0)</vt:lpstr>
      <vt:lpstr>Maharaja Juddha Shamsher Rana  (ruled 1932-1945)</vt:lpstr>
      <vt:lpstr>Juddha on his coronation throne with relatives and officials, 1932</vt:lpstr>
      <vt:lpstr>Report by British Legation surgeon who gave medical assistance the first two days after the earthquake</vt:lpstr>
      <vt:lpstr>EVALUATING NEPAL’S  INITIAL RESPONSE</vt:lpstr>
      <vt:lpstr>Reconstruction and preventative measures after the 15 January 1934 earthquake</vt:lpstr>
      <vt:lpstr>A premature forecast?</vt:lpstr>
      <vt:lpstr>OFFERS OF EXTERNAL ASSISTANCE</vt:lpstr>
      <vt:lpstr>THE DECISION TO WAIVE REPAYMENT OF HOUSE RECONSTRUCTION LOANS</vt:lpstr>
      <vt:lpstr>The Alternative Explanations</vt:lpstr>
      <vt:lpstr>  Political consequences (I): 18 March 1934 purge of the `C-class’ Ranas (illegitimate sons of previous maharajas)  </vt:lpstr>
      <vt:lpstr>Political Consequences (II) Effect on public opinion?</vt:lpstr>
      <vt:lpstr>Earler British reports of discontent stress only pre-existing factors</vt:lpstr>
      <vt:lpstr>Political consequences (III) The army – British Resident claims in his report for 1940</vt:lpstr>
      <vt:lpstr>The Kohat Incident</vt:lpstr>
      <vt:lpstr>Kohat (in Pakistan’s present-day Pakhtunkhwa-Khyber province)</vt:lpstr>
      <vt:lpstr>The Events (Uprety 1984, Betham’s Report for 1941)</vt:lpstr>
      <vt:lpstr>UNDERLYING CAUSES</vt:lpstr>
      <vt:lpstr>Wider disaffection in the army (Undated intelligence report – Jan/Feb 1941?)</vt:lpstr>
      <vt:lpstr>NEPAL – 21 August 1988 (6.6 M)</vt:lpstr>
      <vt:lpstr>Reconstruction after 1988</vt:lpstr>
      <vt:lpstr>Safety initiatives following the 1988 earthquake</vt:lpstr>
      <vt:lpstr>Disaster Risk Reduction: Red Panda PSA   (US Embassy/Ministry of Home Affairs 2013) English version of video: https://www.youtube.com/watch?v=B_uSwAXkerA</vt:lpstr>
      <vt:lpstr>Bhadau Panchko Bhukampa (Earthquake of 5th Bhadau), self-published monograph by Niranjan Thapa, State Minister for Home Affairs from March 1988 to March 1990</vt:lpstr>
      <vt:lpstr>Thapa’s Perspective</vt:lpstr>
      <vt:lpstr>Opposition perspectives</vt:lpstr>
      <vt:lpstr>The Murder of Karna Hyaju</vt:lpstr>
      <vt:lpstr>Political consequences of the 1988 quake?</vt:lpstr>
      <vt:lpstr>NEPAL – 25 April (7.8) and 12 May (7.3) 2015</vt:lpstr>
      <vt:lpstr>Boundaries as recommended in 2010 by the State Restructuring Committee, with states designed to provide major non-Parbatiya ethnic groups with a plurality</vt:lpstr>
      <vt:lpstr>Provincial boundaries as agreed by leaders of the three main political parties in August 2015 (when the constitution was passed in September, Baglung district was all placed in Province 4 rather than the western section going to Province 5 http://admin.myrepublica.com/politics/story/26808/big-3-draw-new-7-province-map.html</vt:lpstr>
      <vt:lpstr>CONCLUSIONS</vt:lpstr>
      <vt:lpstr>SOURCES FOR ILLUSTRATIONS</vt:lpstr>
      <vt:lpstr>WEBSITES</vt:lpstr>
      <vt:lpstr>REFERENCES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JOHN</dc:creator>
  <cp:lastModifiedBy>JOHN</cp:lastModifiedBy>
  <cp:revision>205</cp:revision>
  <dcterms:created xsi:type="dcterms:W3CDTF">2018-07-17T10:32:49Z</dcterms:created>
  <dcterms:modified xsi:type="dcterms:W3CDTF">2019-07-31T13:40:00Z</dcterms:modified>
</cp:coreProperties>
</file>